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6" r:id="rId2"/>
    <p:sldMasterId id="2147483752" r:id="rId3"/>
    <p:sldMasterId id="2147483764" r:id="rId4"/>
    <p:sldMasterId id="2147483776" r:id="rId5"/>
  </p:sldMasterIdLst>
  <p:notesMasterIdLst>
    <p:notesMasterId r:id="rId78"/>
  </p:notesMasterIdLst>
  <p:sldIdLst>
    <p:sldId id="302" r:id="rId6"/>
    <p:sldId id="332" r:id="rId7"/>
    <p:sldId id="305" r:id="rId8"/>
    <p:sldId id="343" r:id="rId9"/>
    <p:sldId id="263" r:id="rId10"/>
    <p:sldId id="331" r:id="rId11"/>
    <p:sldId id="301" r:id="rId12"/>
    <p:sldId id="334" r:id="rId13"/>
    <p:sldId id="333" r:id="rId14"/>
    <p:sldId id="335" r:id="rId15"/>
    <p:sldId id="784" r:id="rId16"/>
    <p:sldId id="275" r:id="rId17"/>
    <p:sldId id="264" r:id="rId18"/>
    <p:sldId id="279" r:id="rId19"/>
    <p:sldId id="280" r:id="rId20"/>
    <p:sldId id="276" r:id="rId21"/>
    <p:sldId id="336" r:id="rId22"/>
    <p:sldId id="338" r:id="rId23"/>
    <p:sldId id="765" r:id="rId24"/>
    <p:sldId id="766" r:id="rId25"/>
    <p:sldId id="261" r:id="rId26"/>
    <p:sldId id="767" r:id="rId27"/>
    <p:sldId id="294" r:id="rId28"/>
    <p:sldId id="262" r:id="rId29"/>
    <p:sldId id="768" r:id="rId30"/>
    <p:sldId id="753" r:id="rId31"/>
    <p:sldId id="770" r:id="rId32"/>
    <p:sldId id="755" r:id="rId33"/>
    <p:sldId id="756" r:id="rId34"/>
    <p:sldId id="771" r:id="rId35"/>
    <p:sldId id="774" r:id="rId36"/>
    <p:sldId id="775" r:id="rId37"/>
    <p:sldId id="776" r:id="rId38"/>
    <p:sldId id="758" r:id="rId39"/>
    <p:sldId id="754" r:id="rId40"/>
    <p:sldId id="269" r:id="rId41"/>
    <p:sldId id="293" r:id="rId42"/>
    <p:sldId id="273" r:id="rId43"/>
    <p:sldId id="268" r:id="rId44"/>
    <p:sldId id="274" r:id="rId45"/>
    <p:sldId id="271" r:id="rId46"/>
    <p:sldId id="773" r:id="rId47"/>
    <p:sldId id="267" r:id="rId48"/>
    <p:sldId id="777" r:id="rId49"/>
    <p:sldId id="778" r:id="rId50"/>
    <p:sldId id="277" r:id="rId51"/>
    <p:sldId id="282" r:id="rId52"/>
    <p:sldId id="270" r:id="rId53"/>
    <p:sldId id="298" r:id="rId54"/>
    <p:sldId id="779" r:id="rId55"/>
    <p:sldId id="780" r:id="rId56"/>
    <p:sldId id="781" r:id="rId57"/>
    <p:sldId id="772" r:id="rId58"/>
    <p:sldId id="296" r:id="rId59"/>
    <p:sldId id="284" r:id="rId60"/>
    <p:sldId id="278" r:id="rId61"/>
    <p:sldId id="295" r:id="rId62"/>
    <p:sldId id="782" r:id="rId63"/>
    <p:sldId id="760" r:id="rId64"/>
    <p:sldId id="761" r:id="rId65"/>
    <p:sldId id="762" r:id="rId66"/>
    <p:sldId id="763" r:id="rId67"/>
    <p:sldId id="272" r:id="rId68"/>
    <p:sldId id="783" r:id="rId69"/>
    <p:sldId id="260" r:id="rId70"/>
    <p:sldId id="259" r:id="rId71"/>
    <p:sldId id="258" r:id="rId72"/>
    <p:sldId id="287" r:id="rId73"/>
    <p:sldId id="288" r:id="rId74"/>
    <p:sldId id="291" r:id="rId75"/>
    <p:sldId id="289" r:id="rId76"/>
    <p:sldId id="290" r:id="rId77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ílvia Lima" initials="SL" lastIdx="2" clrIdx="0">
    <p:extLst>
      <p:ext uri="{19B8F6BF-5375-455C-9EA6-DF929625EA0E}">
        <p15:presenceInfo xmlns:p15="http://schemas.microsoft.com/office/powerpoint/2012/main" userId="S-1-5-21-3512470315-1787833226-3956911658-14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33CC"/>
    <a:srgbClr val="000000"/>
    <a:srgbClr val="D60093"/>
    <a:srgbClr val="008080"/>
    <a:srgbClr val="990033"/>
    <a:srgbClr val="006600"/>
    <a:srgbClr val="CC9900"/>
    <a:srgbClr val="FF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5" autoAdjust="0"/>
    <p:restoredTop sz="94660"/>
  </p:normalViewPr>
  <p:slideViewPr>
    <p:cSldViewPr>
      <p:cViewPr varScale="1">
        <p:scale>
          <a:sx n="62" d="100"/>
          <a:sy n="62" d="100"/>
        </p:scale>
        <p:origin x="1244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A7244-DC62-4533-B972-5BE2EC8E461B}" type="datetimeFigureOut">
              <a:rPr lang="pt-BR" smtClean="0"/>
              <a:t>23/05/2024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52275-51C1-442B-A66A-13D8A2DF5B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4076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Espaço Reservado para Imagem de Slide 1">
            <a:extLst>
              <a:ext uri="{FF2B5EF4-FFF2-40B4-BE49-F238E27FC236}">
                <a16:creationId xmlns:a16="http://schemas.microsoft.com/office/drawing/2014/main" id="{1408903F-C19C-4623-AC5F-4751BADDAF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Espaço Reservado para Anotações 2">
            <a:extLst>
              <a:ext uri="{FF2B5EF4-FFF2-40B4-BE49-F238E27FC236}">
                <a16:creationId xmlns:a16="http://schemas.microsoft.com/office/drawing/2014/main" id="{AE904A20-CF24-4A08-8A4B-48710380B31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7172" name="Espaço Reservado para Número de Slide 3">
            <a:extLst>
              <a:ext uri="{FF2B5EF4-FFF2-40B4-BE49-F238E27FC236}">
                <a16:creationId xmlns:a16="http://schemas.microsoft.com/office/drawing/2014/main" id="{8065F464-BDF5-4E37-B5BB-882FE71296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8D61C7-22AA-4265-8289-8211C235363E}" type="slidenum"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78700-DB41-470C-BC4E-43AA27923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9B55CD-0D5B-40E4-A8CE-D405F9A0F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82D086-9377-4A07-8A2E-4C29C4BF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455FEA-7D6B-47A6-9373-0C81F34E9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D63A52-EFED-4D6E-B7C0-430EEE4E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F93E7E-4E0F-4533-81FD-4C404772C09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3001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BA1D3-8C2B-4567-A2C4-C3BD34425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C2CCFFD-FCA0-437D-9F40-058378F99C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1DAE3E-B3B6-4ED8-A592-4E3CDB4B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07DE26-DB9D-4B1D-8536-729A60D6C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4C6738-C0F0-404C-860E-0753B8A4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54EF38-1B4B-4351-9366-3919D608FBB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23151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840235A-6081-4707-884E-6BB7BEC13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BFCF54B-ACF5-41F6-AE20-6019B2683C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57111E-097F-49E6-9E9D-A26456F1D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E183FF-F07F-4871-8A40-D2B7D17F6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3B0186-58FD-4AAB-98C1-D46A421C0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1376E8-5858-484C-871C-8A02599D641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46971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382AFE-B106-4902-A45A-871A4DBB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8A282A-B3BE-4377-85F9-0AE537D9D34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0930055-188A-4E67-AFA7-2161FFD3D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A9B3A73-1717-4D84-BFEB-5768623A17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B649CA4-926B-46D2-A678-BF7B24631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93FB93-1B2A-4132-8423-F30FEBC2C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B111CA8-72F9-4A74-A1FF-3F4EC2E12BC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10730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FD3E2-707B-4DA3-8126-7983AB99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abela 2">
            <a:extLst>
              <a:ext uri="{FF2B5EF4-FFF2-40B4-BE49-F238E27FC236}">
                <a16:creationId xmlns:a16="http://schemas.microsoft.com/office/drawing/2014/main" id="{2C9B350E-622C-4D2C-85FB-AFD82F3D41AE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59B531-FD8F-4E0D-B020-02A4431EAE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610805-2AFA-409D-8415-9BD9BC802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73316E-2E5B-4598-B85C-3D7FCE818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DF0699A-A55B-47F2-B3A5-E00BB44191E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91521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1BF5DAC-33FB-4050-B357-EFE8B977EC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9EF2A48-7C47-40F9-AA57-3BE1D45513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A1CC54B-1A49-41A2-BFDE-EC95A01745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3BFB40-7813-4BC9-B509-8E4808B8F9DA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073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9328E00-DA8F-4303-B95D-6212BEED61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AFF8BD-971E-4FDD-825B-0A655CD877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434B34C-2113-48DE-9478-940125277A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98BAF0-9C37-45EA-9B11-1E99C92B07DF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592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6895095-C976-4135-8098-C9CC92B143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32D38F-ECA2-4DDB-8AD6-51DAD57621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81F710-D403-4A3F-9F21-B7D248E78C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4B8C39-12A3-4DA7-8A27-0C4BF39CA7B5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087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3EDE63-8926-4F97-BD16-FCD94BFD40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97C29A-C49E-4CAD-906C-A992EA7697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B61016-CA91-45DA-80B4-0490E469C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3222AB-4DB1-42EF-8A01-2982E1997ABF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215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B995347-CF2C-4CAC-998F-D397A9545A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BCE69B9-3C45-484D-A54D-97EF2A590F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33C5EBB-84CA-4654-9A5E-8F82B18A2E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AFE5153-D995-4FBF-8855-CDC96A08709D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040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FFEF2C6-5432-4CC3-9C12-3D4ADE45A9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BDBDAC4-E846-4DB8-9D65-F3938129D3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E1E1696-8FA3-44E8-B65F-380750EDD1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48D862-60C6-4249-9F6C-FDDA3F7A931C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5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20E60-781B-4818-B57A-5D4884EB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8C49CF-3683-4F3E-B614-C69741C2E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398D4D-1636-4589-B8CD-9D1F89656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6DD63A-9F7D-4784-97E0-12036772E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C207B2-B8D1-4AD4-9940-EFF3D3904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AF5071-1A70-487C-9F17-16D099A980F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548491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50AD4C7-BB53-4D57-80E5-37D4B79D62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DA8E38C-CF72-427D-A83C-991455F689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82F2B27-9D0D-405C-A53C-CFDD44CB18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2ACA88-72F3-479B-9239-EB7A26BA57EC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734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4E9A3-76FA-4D64-A2C6-28710B8EF6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927954-FC94-47A9-A043-01626D9C62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8DF719-398C-4879-AB2D-CDF2555E1A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3D6296-1E68-41B4-8248-8ED04B0CED1C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9859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0BFF36-2DD7-4B70-9079-F90AE6A222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282FC7-21F1-4023-B1DD-533157B488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EA74FA-E5D6-40D3-B438-F1D6D99742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F3E135-5E79-46A1-9962-66D316784352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9482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6169D5-FA57-4CBF-AFF6-BB1212155D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EE5AE4-FF4A-467A-A3A2-81CC088657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67558B2-DB7F-4BC9-8419-4388D65B08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92DCE6-3E8C-490F-BA2A-A208700DDB2F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3212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333B178-301B-4D09-87C3-C3D1348D07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7079A2C-0A60-472D-8AE0-17CB84C7EA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E883C41-4383-4B27-9EE9-28A2D09976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1DAA43-C83E-47F2-91F9-F7DDC457C2DB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6900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8B045D-4205-4E84-8B88-25C907F0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9DC19-C8BC-446F-9B62-EF695BB899F1}" type="datetimeFigureOut">
              <a:rPr lang="pt-BR"/>
              <a:pPr>
                <a:defRPr/>
              </a:pPr>
              <a:t>23/05/2024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9FB955-0C9C-44E8-84C4-550945B92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D70E30-3CC9-47F7-ADFC-AA06BA2B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803A8D-57EB-43E7-99EE-41BD5051962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5226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C616D5-0B85-4B57-97F1-31C926AD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D163A9-B6A6-47DB-B557-66F75D67884B}" type="datetimeFigureOut">
              <a:rPr lang="pt-BR"/>
              <a:pPr>
                <a:defRPr/>
              </a:pPr>
              <a:t>23/05/2024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0E3E39-13A8-4904-8E0A-AFC3C868D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DFF4F0-FCAF-4723-A935-3B37E097B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5D2095-500C-4C09-BAC7-B53F0DCC91D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355448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F4BF91-93F5-4919-B609-61EDBD3C2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9EFD5E-3763-477E-AEBE-B552C84FCDBB}" type="datetimeFigureOut">
              <a:rPr lang="pt-BR"/>
              <a:pPr>
                <a:defRPr/>
              </a:pPr>
              <a:t>23/05/2024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555555-990F-4DC6-9DB3-5A765AE4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597422-F9B8-40CC-881A-0BDF0CB7F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4E5381-A3D5-44D4-9A3F-FC1ADED30CA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186427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71EB810A-3E95-4E08-BDBC-0FD1B976A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348ACB-5C35-43DA-822C-F61FFE1A87A5}" type="datetimeFigureOut">
              <a:rPr lang="pt-BR"/>
              <a:pPr>
                <a:defRPr/>
              </a:pPr>
              <a:t>23/05/2024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92658BA6-2782-4998-9111-C8A7D0035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3A6B4FCB-9D05-4673-A292-1574F3A9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8DAEF9-2D34-4DF1-9DA1-BFA2EB0606F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416657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B53A9493-9ECB-4D4A-84E3-A39EB51FB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A15F33-FF71-4B80-9BFD-D87E06EE92EF}" type="datetimeFigureOut">
              <a:rPr lang="pt-BR"/>
              <a:pPr>
                <a:defRPr/>
              </a:pPr>
              <a:t>23/05/2024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102E13EB-0D55-4FCD-96F6-6F9485AD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3ADF4659-17AD-41CB-B8EF-99E416B36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89BBDB-3EC9-43FD-A201-45B20C5AEFE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98212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63632-7F70-44EF-9A9C-B3CAAAC9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2964C4-E1A2-43C6-8CA7-339503975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38DEC7-A1FC-4CBC-9570-D4D78888D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57023E-07B0-42E8-9794-4E2CA8BEB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C993FE-882A-4673-9188-80679B9D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E4B486-C2C7-4894-8F5F-4A71062D028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753375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028789F0-8680-4D29-A447-AD7ACA80C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54793-0D9A-457D-9538-08A0A57E3323}" type="datetimeFigureOut">
              <a:rPr lang="pt-BR"/>
              <a:pPr>
                <a:defRPr/>
              </a:pPr>
              <a:t>23/05/2024</a:t>
            </a:fld>
            <a:endParaRPr lang="pt-BR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1C14576B-380F-49C0-9BE1-E78A1C876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FA362139-3889-4602-AC4C-60DFB9AE8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8E3CBC-78C8-4F1A-837A-D4B2CE3C21D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90203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9262C986-8495-43EE-8726-0CB364D24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62C97-DCF6-43BE-8059-E04D58B0B50F}" type="datetimeFigureOut">
              <a:rPr lang="pt-BR"/>
              <a:pPr>
                <a:defRPr/>
              </a:pPr>
              <a:t>23/05/2024</a:t>
            </a:fld>
            <a:endParaRPr lang="pt-BR"/>
          </a:p>
        </p:txBody>
      </p:sp>
      <p:sp>
        <p:nvSpPr>
          <p:cNvPr id="3" name="Espaço Reservado para Rodapé 4">
            <a:extLst>
              <a:ext uri="{FF2B5EF4-FFF2-40B4-BE49-F238E27FC236}">
                <a16:creationId xmlns:a16="http://schemas.microsoft.com/office/drawing/2014/main" id="{149229C7-C7C8-47CD-93A6-81971AFEA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D7ACCE49-7EC1-47BD-982D-3A8B9B12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D37B8F-05AB-4D69-B927-A0F2CD47255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889443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F22FFDB3-8CF8-4025-BA90-5CF74DD8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A30077-A599-4AC5-97EA-A0C6436BEC5F}" type="datetimeFigureOut">
              <a:rPr lang="pt-BR"/>
              <a:pPr>
                <a:defRPr/>
              </a:pPr>
              <a:t>23/05/2024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E79ACC66-6093-437E-A57F-46F4C07CA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073FB988-18B3-41BA-9276-68416053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14A3A1-7B06-41E5-8C3F-9F1F0054075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641750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12BA9561-5C44-4584-A69F-D743ADCA1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55531-A476-454B-B73F-AC6EB460F750}" type="datetimeFigureOut">
              <a:rPr lang="pt-BR"/>
              <a:pPr>
                <a:defRPr/>
              </a:pPr>
              <a:t>23/05/2024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6B601F71-1904-468D-A79E-80874D09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0F626856-694E-43E2-8FC8-3B911F89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AC87B7-7D17-487E-9BF0-3FDAA115A39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962691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1A8306-19D8-4E04-9173-753BC1913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90931-8047-4E00-8769-D3DF3F21628B}" type="datetimeFigureOut">
              <a:rPr lang="pt-BR"/>
              <a:pPr>
                <a:defRPr/>
              </a:pPr>
              <a:t>23/05/2024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634766-3BDD-4BE9-A42A-CAB1B6ED0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9C82DA-8CDC-45A7-88C8-C7B1E9302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41E4CC-768E-4643-9207-F5AB0B50124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18059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76A8A9-7BBC-4BEE-8FA2-29F7F9A46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A6AF5-0A8A-4D1D-8D66-B7F68AE07BEB}" type="datetimeFigureOut">
              <a:rPr lang="pt-BR"/>
              <a:pPr>
                <a:defRPr/>
              </a:pPr>
              <a:t>23/05/2024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08E28D-B339-477E-B61C-7E9CA31CC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77EC3E-153C-49B4-9D4A-43822613B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75D7DF-269E-4010-8583-1EA98E4251F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196454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" y="0"/>
            <a:ext cx="9159875" cy="6858000"/>
            <a:chOff x="0" y="0"/>
            <a:chExt cx="5770" cy="4320"/>
          </a:xfrm>
        </p:grpSpPr>
        <p:sp>
          <p:nvSpPr>
            <p:cNvPr id="5" name="Rectangle 3"/>
            <p:cNvSpPr>
              <a:spLocks noChangeArrowheads="1"/>
            </p:cNvSpPr>
            <p:nvPr userDrawn="1"/>
          </p:nvSpPr>
          <p:spPr bwMode="hidden">
            <a:xfrm>
              <a:off x="5232" y="1"/>
              <a:ext cx="528" cy="4319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94118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 userDrawn="1"/>
          </p:nvSpPr>
          <p:spPr bwMode="hidden">
            <a:xfrm>
              <a:off x="1056" y="0"/>
              <a:ext cx="192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 userDrawn="1"/>
          </p:nvSpPr>
          <p:spPr bwMode="hidden">
            <a:xfrm>
              <a:off x="1728" y="0"/>
              <a:ext cx="432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 userDrawn="1"/>
          </p:nvSpPr>
          <p:spPr bwMode="hidden">
            <a:xfrm>
              <a:off x="2256" y="0"/>
              <a:ext cx="240" cy="43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 userDrawn="1"/>
          </p:nvSpPr>
          <p:spPr bwMode="hidden">
            <a:xfrm>
              <a:off x="1344" y="0"/>
              <a:ext cx="384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 userDrawn="1"/>
          </p:nvSpPr>
          <p:spPr bwMode="hidden">
            <a:xfrm>
              <a:off x="480" y="0"/>
              <a:ext cx="576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 userDrawn="1"/>
          </p:nvSpPr>
          <p:spPr bwMode="hidden">
            <a:xfrm>
              <a:off x="288" y="0"/>
              <a:ext cx="192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shade val="8470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 userDrawn="1"/>
          </p:nvSpPr>
          <p:spPr bwMode="hidden">
            <a:xfrm>
              <a:off x="0" y="0"/>
              <a:ext cx="288" cy="4320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 userDrawn="1"/>
          </p:nvSpPr>
          <p:spPr bwMode="hidden">
            <a:xfrm>
              <a:off x="2160" y="0"/>
              <a:ext cx="240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 userDrawn="1"/>
          </p:nvSpPr>
          <p:spPr bwMode="hidden">
            <a:xfrm>
              <a:off x="2784" y="0"/>
              <a:ext cx="528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hidden">
            <a:xfrm>
              <a:off x="1248" y="0"/>
              <a:ext cx="144" cy="432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hidden">
            <a:xfrm>
              <a:off x="3300" y="0"/>
              <a:ext cx="252" cy="432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hidden">
            <a:xfrm>
              <a:off x="4656" y="0"/>
              <a:ext cx="144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shade val="96863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hidden">
            <a:xfrm>
              <a:off x="4608" y="0"/>
              <a:ext cx="672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hidden">
            <a:xfrm>
              <a:off x="3504" y="0"/>
              <a:ext cx="624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hidden">
            <a:xfrm>
              <a:off x="3840" y="0"/>
              <a:ext cx="528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hidden">
            <a:xfrm>
              <a:off x="4368" y="0"/>
              <a:ext cx="240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shade val="96863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hidden">
            <a:xfrm>
              <a:off x="2680" y="0"/>
              <a:ext cx="152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hidden">
            <a:xfrm>
              <a:off x="2366" y="0"/>
              <a:ext cx="336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Freeform 22"/>
            <p:cNvSpPr>
              <a:spLocks/>
            </p:cNvSpPr>
            <p:nvPr userDrawn="1"/>
          </p:nvSpPr>
          <p:spPr bwMode="hidden">
            <a:xfrm>
              <a:off x="1" y="3875"/>
              <a:ext cx="5760" cy="445"/>
            </a:xfrm>
            <a:custGeom>
              <a:avLst/>
              <a:gdLst/>
              <a:ahLst/>
              <a:cxnLst>
                <a:cxn ang="0">
                  <a:pos x="5700" y="86"/>
                </a:cxn>
                <a:cxn ang="0">
                  <a:pos x="5508" y="86"/>
                </a:cxn>
                <a:cxn ang="0">
                  <a:pos x="5454" y="76"/>
                </a:cxn>
                <a:cxn ang="0">
                  <a:pos x="5448" y="65"/>
                </a:cxn>
                <a:cxn ang="0">
                  <a:pos x="5442" y="44"/>
                </a:cxn>
                <a:cxn ang="0">
                  <a:pos x="5414" y="18"/>
                </a:cxn>
                <a:cxn ang="0">
                  <a:pos x="5332" y="7"/>
                </a:cxn>
                <a:cxn ang="0">
                  <a:pos x="5051" y="22"/>
                </a:cxn>
                <a:cxn ang="0">
                  <a:pos x="4986" y="55"/>
                </a:cxn>
                <a:cxn ang="0">
                  <a:pos x="4854" y="102"/>
                </a:cxn>
                <a:cxn ang="0">
                  <a:pos x="4740" y="112"/>
                </a:cxn>
                <a:cxn ang="0">
                  <a:pos x="4662" y="91"/>
                </a:cxn>
                <a:cxn ang="0">
                  <a:pos x="4598" y="25"/>
                </a:cxn>
                <a:cxn ang="0">
                  <a:pos x="4514" y="9"/>
                </a:cxn>
                <a:cxn ang="0">
                  <a:pos x="4410" y="39"/>
                </a:cxn>
                <a:cxn ang="0">
                  <a:pos x="4236" y="81"/>
                </a:cxn>
                <a:cxn ang="0">
                  <a:pos x="4020" y="102"/>
                </a:cxn>
                <a:cxn ang="0">
                  <a:pos x="3810" y="102"/>
                </a:cxn>
                <a:cxn ang="0">
                  <a:pos x="3654" y="76"/>
                </a:cxn>
                <a:cxn ang="0">
                  <a:pos x="3594" y="50"/>
                </a:cxn>
                <a:cxn ang="0">
                  <a:pos x="3528" y="44"/>
                </a:cxn>
                <a:cxn ang="0">
                  <a:pos x="3480" y="55"/>
                </a:cxn>
                <a:cxn ang="0">
                  <a:pos x="3420" y="76"/>
                </a:cxn>
                <a:cxn ang="0">
                  <a:pos x="3048" y="112"/>
                </a:cxn>
                <a:cxn ang="0">
                  <a:pos x="2844" y="128"/>
                </a:cxn>
                <a:cxn ang="0">
                  <a:pos x="2742" y="117"/>
                </a:cxn>
                <a:cxn ang="0">
                  <a:pos x="2710" y="56"/>
                </a:cxn>
                <a:cxn ang="0">
                  <a:pos x="2658" y="50"/>
                </a:cxn>
                <a:cxn ang="0">
                  <a:pos x="2558" y="95"/>
                </a:cxn>
                <a:cxn ang="0">
                  <a:pos x="2444" y="109"/>
                </a:cxn>
                <a:cxn ang="0">
                  <a:pos x="2322" y="91"/>
                </a:cxn>
                <a:cxn ang="0">
                  <a:pos x="2274" y="70"/>
                </a:cxn>
                <a:cxn ang="0">
                  <a:pos x="2185" y="3"/>
                </a:cxn>
                <a:cxn ang="0">
                  <a:pos x="2048" y="64"/>
                </a:cxn>
                <a:cxn ang="0">
                  <a:pos x="1794" y="102"/>
                </a:cxn>
                <a:cxn ang="0">
                  <a:pos x="1560" y="91"/>
                </a:cxn>
                <a:cxn ang="0">
                  <a:pos x="1482" y="76"/>
                </a:cxn>
                <a:cxn ang="0">
                  <a:pos x="1428" y="50"/>
                </a:cxn>
                <a:cxn ang="0">
                  <a:pos x="1374" y="44"/>
                </a:cxn>
                <a:cxn ang="0">
                  <a:pos x="1308" y="55"/>
                </a:cxn>
                <a:cxn ang="0">
                  <a:pos x="1140" y="107"/>
                </a:cxn>
                <a:cxn ang="0">
                  <a:pos x="948" y="143"/>
                </a:cxn>
                <a:cxn ang="0">
                  <a:pos x="708" y="138"/>
                </a:cxn>
                <a:cxn ang="0">
                  <a:pos x="534" y="96"/>
                </a:cxn>
                <a:cxn ang="0">
                  <a:pos x="444" y="55"/>
                </a:cxn>
                <a:cxn ang="0">
                  <a:pos x="396" y="34"/>
                </a:cxn>
                <a:cxn ang="0">
                  <a:pos x="378" y="39"/>
                </a:cxn>
                <a:cxn ang="0">
                  <a:pos x="342" y="70"/>
                </a:cxn>
                <a:cxn ang="0">
                  <a:pos x="288" y="96"/>
                </a:cxn>
                <a:cxn ang="0">
                  <a:pos x="192" y="112"/>
                </a:cxn>
                <a:cxn ang="0">
                  <a:pos x="90" y="112"/>
                </a:cxn>
                <a:cxn ang="0">
                  <a:pos x="0" y="96"/>
                </a:cxn>
                <a:cxn ang="0">
                  <a:pos x="5760" y="445"/>
                </a:cxn>
              </a:cxnLst>
              <a:rect l="0" t="0" r="r" b="b"/>
              <a:pathLst>
                <a:path w="5760" h="445">
                  <a:moveTo>
                    <a:pt x="5760" y="445"/>
                  </a:moveTo>
                  <a:lnTo>
                    <a:pt x="5760" y="76"/>
                  </a:lnTo>
                  <a:lnTo>
                    <a:pt x="5730" y="81"/>
                  </a:lnTo>
                  <a:lnTo>
                    <a:pt x="5700" y="86"/>
                  </a:lnTo>
                  <a:lnTo>
                    <a:pt x="5646" y="91"/>
                  </a:lnTo>
                  <a:lnTo>
                    <a:pt x="5592" y="91"/>
                  </a:lnTo>
                  <a:lnTo>
                    <a:pt x="5544" y="91"/>
                  </a:lnTo>
                  <a:lnTo>
                    <a:pt x="5508" y="86"/>
                  </a:lnTo>
                  <a:lnTo>
                    <a:pt x="5490" y="86"/>
                  </a:lnTo>
                  <a:lnTo>
                    <a:pt x="5478" y="81"/>
                  </a:lnTo>
                  <a:lnTo>
                    <a:pt x="5466" y="76"/>
                  </a:lnTo>
                  <a:lnTo>
                    <a:pt x="5454" y="76"/>
                  </a:lnTo>
                  <a:lnTo>
                    <a:pt x="5454" y="70"/>
                  </a:lnTo>
                  <a:lnTo>
                    <a:pt x="5454" y="70"/>
                  </a:lnTo>
                  <a:lnTo>
                    <a:pt x="5448" y="70"/>
                  </a:lnTo>
                  <a:lnTo>
                    <a:pt x="5448" y="65"/>
                  </a:lnTo>
                  <a:lnTo>
                    <a:pt x="5448" y="60"/>
                  </a:lnTo>
                  <a:lnTo>
                    <a:pt x="5448" y="55"/>
                  </a:lnTo>
                  <a:lnTo>
                    <a:pt x="5442" y="50"/>
                  </a:lnTo>
                  <a:lnTo>
                    <a:pt x="5442" y="44"/>
                  </a:lnTo>
                  <a:lnTo>
                    <a:pt x="5436" y="39"/>
                  </a:lnTo>
                  <a:lnTo>
                    <a:pt x="5424" y="34"/>
                  </a:lnTo>
                  <a:lnTo>
                    <a:pt x="5418" y="29"/>
                  </a:lnTo>
                  <a:lnTo>
                    <a:pt x="5414" y="18"/>
                  </a:lnTo>
                  <a:lnTo>
                    <a:pt x="5401" y="16"/>
                  </a:lnTo>
                  <a:lnTo>
                    <a:pt x="5386" y="10"/>
                  </a:lnTo>
                  <a:lnTo>
                    <a:pt x="5368" y="7"/>
                  </a:lnTo>
                  <a:lnTo>
                    <a:pt x="5332" y="7"/>
                  </a:lnTo>
                  <a:lnTo>
                    <a:pt x="5246" y="10"/>
                  </a:lnTo>
                  <a:lnTo>
                    <a:pt x="5144" y="7"/>
                  </a:lnTo>
                  <a:lnTo>
                    <a:pt x="5090" y="16"/>
                  </a:lnTo>
                  <a:lnTo>
                    <a:pt x="5051" y="22"/>
                  </a:lnTo>
                  <a:lnTo>
                    <a:pt x="5036" y="30"/>
                  </a:lnTo>
                  <a:lnTo>
                    <a:pt x="5022" y="39"/>
                  </a:lnTo>
                  <a:lnTo>
                    <a:pt x="5010" y="44"/>
                  </a:lnTo>
                  <a:lnTo>
                    <a:pt x="4986" y="55"/>
                  </a:lnTo>
                  <a:lnTo>
                    <a:pt x="4950" y="70"/>
                  </a:lnTo>
                  <a:lnTo>
                    <a:pt x="4920" y="86"/>
                  </a:lnTo>
                  <a:lnTo>
                    <a:pt x="4884" y="96"/>
                  </a:lnTo>
                  <a:lnTo>
                    <a:pt x="4854" y="102"/>
                  </a:lnTo>
                  <a:lnTo>
                    <a:pt x="4824" y="107"/>
                  </a:lnTo>
                  <a:lnTo>
                    <a:pt x="4794" y="112"/>
                  </a:lnTo>
                  <a:lnTo>
                    <a:pt x="4764" y="112"/>
                  </a:lnTo>
                  <a:lnTo>
                    <a:pt x="4740" y="112"/>
                  </a:lnTo>
                  <a:lnTo>
                    <a:pt x="4716" y="107"/>
                  </a:lnTo>
                  <a:lnTo>
                    <a:pt x="4698" y="102"/>
                  </a:lnTo>
                  <a:lnTo>
                    <a:pt x="4674" y="96"/>
                  </a:lnTo>
                  <a:lnTo>
                    <a:pt x="4662" y="91"/>
                  </a:lnTo>
                  <a:lnTo>
                    <a:pt x="4644" y="86"/>
                  </a:lnTo>
                  <a:lnTo>
                    <a:pt x="4631" y="66"/>
                  </a:lnTo>
                  <a:lnTo>
                    <a:pt x="4617" y="42"/>
                  </a:lnTo>
                  <a:lnTo>
                    <a:pt x="4598" y="25"/>
                  </a:lnTo>
                  <a:lnTo>
                    <a:pt x="4584" y="13"/>
                  </a:lnTo>
                  <a:lnTo>
                    <a:pt x="4565" y="4"/>
                  </a:lnTo>
                  <a:lnTo>
                    <a:pt x="4535" y="3"/>
                  </a:lnTo>
                  <a:lnTo>
                    <a:pt x="4514" y="9"/>
                  </a:lnTo>
                  <a:lnTo>
                    <a:pt x="4494" y="18"/>
                  </a:lnTo>
                  <a:lnTo>
                    <a:pt x="4471" y="23"/>
                  </a:lnTo>
                  <a:lnTo>
                    <a:pt x="4440" y="29"/>
                  </a:lnTo>
                  <a:lnTo>
                    <a:pt x="4410" y="39"/>
                  </a:lnTo>
                  <a:lnTo>
                    <a:pt x="4374" y="50"/>
                  </a:lnTo>
                  <a:lnTo>
                    <a:pt x="4332" y="60"/>
                  </a:lnTo>
                  <a:lnTo>
                    <a:pt x="4284" y="76"/>
                  </a:lnTo>
                  <a:lnTo>
                    <a:pt x="4236" y="81"/>
                  </a:lnTo>
                  <a:lnTo>
                    <a:pt x="4183" y="91"/>
                  </a:lnTo>
                  <a:lnTo>
                    <a:pt x="4128" y="96"/>
                  </a:lnTo>
                  <a:lnTo>
                    <a:pt x="4074" y="102"/>
                  </a:lnTo>
                  <a:lnTo>
                    <a:pt x="4020" y="102"/>
                  </a:lnTo>
                  <a:lnTo>
                    <a:pt x="3966" y="102"/>
                  </a:lnTo>
                  <a:lnTo>
                    <a:pt x="3912" y="102"/>
                  </a:lnTo>
                  <a:lnTo>
                    <a:pt x="3858" y="102"/>
                  </a:lnTo>
                  <a:lnTo>
                    <a:pt x="3810" y="102"/>
                  </a:lnTo>
                  <a:lnTo>
                    <a:pt x="3762" y="96"/>
                  </a:lnTo>
                  <a:lnTo>
                    <a:pt x="3726" y="91"/>
                  </a:lnTo>
                  <a:lnTo>
                    <a:pt x="3684" y="81"/>
                  </a:lnTo>
                  <a:lnTo>
                    <a:pt x="3654" y="76"/>
                  </a:lnTo>
                  <a:lnTo>
                    <a:pt x="3642" y="70"/>
                  </a:lnTo>
                  <a:lnTo>
                    <a:pt x="3630" y="65"/>
                  </a:lnTo>
                  <a:lnTo>
                    <a:pt x="3612" y="60"/>
                  </a:lnTo>
                  <a:lnTo>
                    <a:pt x="3594" y="50"/>
                  </a:lnTo>
                  <a:lnTo>
                    <a:pt x="3576" y="50"/>
                  </a:lnTo>
                  <a:lnTo>
                    <a:pt x="3558" y="44"/>
                  </a:lnTo>
                  <a:lnTo>
                    <a:pt x="3540" y="44"/>
                  </a:lnTo>
                  <a:lnTo>
                    <a:pt x="3528" y="44"/>
                  </a:lnTo>
                  <a:lnTo>
                    <a:pt x="3516" y="50"/>
                  </a:lnTo>
                  <a:lnTo>
                    <a:pt x="3504" y="50"/>
                  </a:lnTo>
                  <a:lnTo>
                    <a:pt x="3492" y="55"/>
                  </a:lnTo>
                  <a:lnTo>
                    <a:pt x="3480" y="55"/>
                  </a:lnTo>
                  <a:lnTo>
                    <a:pt x="3468" y="65"/>
                  </a:lnTo>
                  <a:lnTo>
                    <a:pt x="3456" y="70"/>
                  </a:lnTo>
                  <a:lnTo>
                    <a:pt x="3450" y="70"/>
                  </a:lnTo>
                  <a:lnTo>
                    <a:pt x="3420" y="76"/>
                  </a:lnTo>
                  <a:lnTo>
                    <a:pt x="3330" y="81"/>
                  </a:lnTo>
                  <a:lnTo>
                    <a:pt x="3204" y="91"/>
                  </a:lnTo>
                  <a:lnTo>
                    <a:pt x="3126" y="102"/>
                  </a:lnTo>
                  <a:lnTo>
                    <a:pt x="3048" y="112"/>
                  </a:lnTo>
                  <a:lnTo>
                    <a:pt x="2970" y="123"/>
                  </a:lnTo>
                  <a:lnTo>
                    <a:pt x="2904" y="128"/>
                  </a:lnTo>
                  <a:lnTo>
                    <a:pt x="2868" y="128"/>
                  </a:lnTo>
                  <a:lnTo>
                    <a:pt x="2844" y="128"/>
                  </a:lnTo>
                  <a:lnTo>
                    <a:pt x="2814" y="128"/>
                  </a:lnTo>
                  <a:lnTo>
                    <a:pt x="2790" y="128"/>
                  </a:lnTo>
                  <a:lnTo>
                    <a:pt x="2766" y="123"/>
                  </a:lnTo>
                  <a:lnTo>
                    <a:pt x="2742" y="117"/>
                  </a:lnTo>
                  <a:lnTo>
                    <a:pt x="2724" y="112"/>
                  </a:lnTo>
                  <a:lnTo>
                    <a:pt x="2706" y="107"/>
                  </a:lnTo>
                  <a:lnTo>
                    <a:pt x="2704" y="83"/>
                  </a:lnTo>
                  <a:lnTo>
                    <a:pt x="2710" y="56"/>
                  </a:lnTo>
                  <a:lnTo>
                    <a:pt x="2710" y="36"/>
                  </a:lnTo>
                  <a:lnTo>
                    <a:pt x="2696" y="25"/>
                  </a:lnTo>
                  <a:lnTo>
                    <a:pt x="2672" y="36"/>
                  </a:lnTo>
                  <a:lnTo>
                    <a:pt x="2658" y="50"/>
                  </a:lnTo>
                  <a:lnTo>
                    <a:pt x="2638" y="60"/>
                  </a:lnTo>
                  <a:lnTo>
                    <a:pt x="2614" y="76"/>
                  </a:lnTo>
                  <a:lnTo>
                    <a:pt x="2590" y="84"/>
                  </a:lnTo>
                  <a:lnTo>
                    <a:pt x="2558" y="95"/>
                  </a:lnTo>
                  <a:lnTo>
                    <a:pt x="2536" y="98"/>
                  </a:lnTo>
                  <a:lnTo>
                    <a:pt x="2508" y="102"/>
                  </a:lnTo>
                  <a:lnTo>
                    <a:pt x="2478" y="105"/>
                  </a:lnTo>
                  <a:lnTo>
                    <a:pt x="2444" y="109"/>
                  </a:lnTo>
                  <a:lnTo>
                    <a:pt x="2410" y="110"/>
                  </a:lnTo>
                  <a:lnTo>
                    <a:pt x="2374" y="107"/>
                  </a:lnTo>
                  <a:lnTo>
                    <a:pt x="2348" y="103"/>
                  </a:lnTo>
                  <a:lnTo>
                    <a:pt x="2322" y="91"/>
                  </a:lnTo>
                  <a:lnTo>
                    <a:pt x="2304" y="86"/>
                  </a:lnTo>
                  <a:lnTo>
                    <a:pt x="2292" y="81"/>
                  </a:lnTo>
                  <a:lnTo>
                    <a:pt x="2286" y="76"/>
                  </a:lnTo>
                  <a:lnTo>
                    <a:pt x="2274" y="70"/>
                  </a:lnTo>
                  <a:lnTo>
                    <a:pt x="2268" y="65"/>
                  </a:lnTo>
                  <a:lnTo>
                    <a:pt x="2246" y="18"/>
                  </a:lnTo>
                  <a:lnTo>
                    <a:pt x="2224" y="0"/>
                  </a:lnTo>
                  <a:lnTo>
                    <a:pt x="2185" y="3"/>
                  </a:lnTo>
                  <a:lnTo>
                    <a:pt x="2156" y="16"/>
                  </a:lnTo>
                  <a:lnTo>
                    <a:pt x="2126" y="22"/>
                  </a:lnTo>
                  <a:lnTo>
                    <a:pt x="2081" y="49"/>
                  </a:lnTo>
                  <a:lnTo>
                    <a:pt x="2048" y="64"/>
                  </a:lnTo>
                  <a:lnTo>
                    <a:pt x="2018" y="76"/>
                  </a:lnTo>
                  <a:lnTo>
                    <a:pt x="1986" y="96"/>
                  </a:lnTo>
                  <a:lnTo>
                    <a:pt x="1896" y="102"/>
                  </a:lnTo>
                  <a:lnTo>
                    <a:pt x="1794" y="102"/>
                  </a:lnTo>
                  <a:lnTo>
                    <a:pt x="1692" y="102"/>
                  </a:lnTo>
                  <a:lnTo>
                    <a:pt x="1644" y="102"/>
                  </a:lnTo>
                  <a:lnTo>
                    <a:pt x="1602" y="96"/>
                  </a:lnTo>
                  <a:lnTo>
                    <a:pt x="1560" y="91"/>
                  </a:lnTo>
                  <a:lnTo>
                    <a:pt x="1524" y="86"/>
                  </a:lnTo>
                  <a:lnTo>
                    <a:pt x="1506" y="86"/>
                  </a:lnTo>
                  <a:lnTo>
                    <a:pt x="1494" y="81"/>
                  </a:lnTo>
                  <a:lnTo>
                    <a:pt x="1482" y="76"/>
                  </a:lnTo>
                  <a:lnTo>
                    <a:pt x="1476" y="70"/>
                  </a:lnTo>
                  <a:lnTo>
                    <a:pt x="1458" y="65"/>
                  </a:lnTo>
                  <a:lnTo>
                    <a:pt x="1440" y="55"/>
                  </a:lnTo>
                  <a:lnTo>
                    <a:pt x="1428" y="50"/>
                  </a:lnTo>
                  <a:lnTo>
                    <a:pt x="1410" y="50"/>
                  </a:lnTo>
                  <a:lnTo>
                    <a:pt x="1398" y="44"/>
                  </a:lnTo>
                  <a:lnTo>
                    <a:pt x="1386" y="44"/>
                  </a:lnTo>
                  <a:lnTo>
                    <a:pt x="1374" y="44"/>
                  </a:lnTo>
                  <a:lnTo>
                    <a:pt x="1356" y="44"/>
                  </a:lnTo>
                  <a:lnTo>
                    <a:pt x="1344" y="44"/>
                  </a:lnTo>
                  <a:lnTo>
                    <a:pt x="1332" y="50"/>
                  </a:lnTo>
                  <a:lnTo>
                    <a:pt x="1308" y="55"/>
                  </a:lnTo>
                  <a:lnTo>
                    <a:pt x="1260" y="70"/>
                  </a:lnTo>
                  <a:lnTo>
                    <a:pt x="1218" y="86"/>
                  </a:lnTo>
                  <a:lnTo>
                    <a:pt x="1176" y="96"/>
                  </a:lnTo>
                  <a:lnTo>
                    <a:pt x="1140" y="107"/>
                  </a:lnTo>
                  <a:lnTo>
                    <a:pt x="1098" y="117"/>
                  </a:lnTo>
                  <a:lnTo>
                    <a:pt x="1062" y="128"/>
                  </a:lnTo>
                  <a:lnTo>
                    <a:pt x="1020" y="133"/>
                  </a:lnTo>
                  <a:lnTo>
                    <a:pt x="948" y="143"/>
                  </a:lnTo>
                  <a:lnTo>
                    <a:pt x="882" y="149"/>
                  </a:lnTo>
                  <a:lnTo>
                    <a:pt x="822" y="149"/>
                  </a:lnTo>
                  <a:lnTo>
                    <a:pt x="762" y="143"/>
                  </a:lnTo>
                  <a:lnTo>
                    <a:pt x="708" y="138"/>
                  </a:lnTo>
                  <a:lnTo>
                    <a:pt x="654" y="128"/>
                  </a:lnTo>
                  <a:lnTo>
                    <a:pt x="612" y="117"/>
                  </a:lnTo>
                  <a:lnTo>
                    <a:pt x="570" y="107"/>
                  </a:lnTo>
                  <a:lnTo>
                    <a:pt x="534" y="96"/>
                  </a:lnTo>
                  <a:lnTo>
                    <a:pt x="504" y="86"/>
                  </a:lnTo>
                  <a:lnTo>
                    <a:pt x="480" y="76"/>
                  </a:lnTo>
                  <a:lnTo>
                    <a:pt x="462" y="65"/>
                  </a:lnTo>
                  <a:lnTo>
                    <a:pt x="444" y="55"/>
                  </a:lnTo>
                  <a:lnTo>
                    <a:pt x="426" y="44"/>
                  </a:lnTo>
                  <a:lnTo>
                    <a:pt x="408" y="34"/>
                  </a:lnTo>
                  <a:lnTo>
                    <a:pt x="402" y="34"/>
                  </a:lnTo>
                  <a:lnTo>
                    <a:pt x="396" y="34"/>
                  </a:lnTo>
                  <a:lnTo>
                    <a:pt x="390" y="34"/>
                  </a:lnTo>
                  <a:lnTo>
                    <a:pt x="390" y="34"/>
                  </a:lnTo>
                  <a:lnTo>
                    <a:pt x="384" y="34"/>
                  </a:lnTo>
                  <a:lnTo>
                    <a:pt x="378" y="39"/>
                  </a:lnTo>
                  <a:lnTo>
                    <a:pt x="372" y="44"/>
                  </a:lnTo>
                  <a:lnTo>
                    <a:pt x="360" y="55"/>
                  </a:lnTo>
                  <a:lnTo>
                    <a:pt x="348" y="65"/>
                  </a:lnTo>
                  <a:lnTo>
                    <a:pt x="342" y="70"/>
                  </a:lnTo>
                  <a:lnTo>
                    <a:pt x="336" y="76"/>
                  </a:lnTo>
                  <a:lnTo>
                    <a:pt x="324" y="86"/>
                  </a:lnTo>
                  <a:lnTo>
                    <a:pt x="306" y="91"/>
                  </a:lnTo>
                  <a:lnTo>
                    <a:pt x="288" y="96"/>
                  </a:lnTo>
                  <a:lnTo>
                    <a:pt x="264" y="102"/>
                  </a:lnTo>
                  <a:lnTo>
                    <a:pt x="240" y="107"/>
                  </a:lnTo>
                  <a:lnTo>
                    <a:pt x="216" y="112"/>
                  </a:lnTo>
                  <a:lnTo>
                    <a:pt x="192" y="112"/>
                  </a:lnTo>
                  <a:lnTo>
                    <a:pt x="168" y="117"/>
                  </a:lnTo>
                  <a:lnTo>
                    <a:pt x="145" y="117"/>
                  </a:lnTo>
                  <a:lnTo>
                    <a:pt x="120" y="117"/>
                  </a:lnTo>
                  <a:lnTo>
                    <a:pt x="90" y="112"/>
                  </a:lnTo>
                  <a:lnTo>
                    <a:pt x="66" y="112"/>
                  </a:lnTo>
                  <a:lnTo>
                    <a:pt x="42" y="107"/>
                  </a:lnTo>
                  <a:lnTo>
                    <a:pt x="24" y="102"/>
                  </a:lnTo>
                  <a:lnTo>
                    <a:pt x="0" y="96"/>
                  </a:lnTo>
                  <a:lnTo>
                    <a:pt x="0" y="445"/>
                  </a:lnTo>
                  <a:lnTo>
                    <a:pt x="5760" y="445"/>
                  </a:lnTo>
                  <a:lnTo>
                    <a:pt x="5760" y="445"/>
                  </a:lnTo>
                  <a:lnTo>
                    <a:pt x="5760" y="445"/>
                  </a:lnTo>
                </a:path>
              </a:pathLst>
            </a:custGeom>
            <a:solidFill>
              <a:schemeClr val="accent2">
                <a:alpha val="50000"/>
              </a:schemeClr>
            </a:soli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Freeform 23"/>
            <p:cNvSpPr>
              <a:spLocks/>
            </p:cNvSpPr>
            <p:nvPr userDrawn="1"/>
          </p:nvSpPr>
          <p:spPr bwMode="hidden">
            <a:xfrm>
              <a:off x="0" y="3867"/>
              <a:ext cx="5770" cy="174"/>
            </a:xfrm>
            <a:custGeom>
              <a:avLst/>
              <a:gdLst/>
              <a:ahLst/>
              <a:cxnLst>
                <a:cxn ang="0">
                  <a:pos x="4993" y="66"/>
                </a:cxn>
                <a:cxn ang="0">
                  <a:pos x="4771" y="132"/>
                </a:cxn>
                <a:cxn ang="0">
                  <a:pos x="4640" y="96"/>
                </a:cxn>
                <a:cxn ang="0">
                  <a:pos x="4598" y="36"/>
                </a:cxn>
                <a:cxn ang="0">
                  <a:pos x="4478" y="30"/>
                </a:cxn>
                <a:cxn ang="0">
                  <a:pos x="4186" y="108"/>
                </a:cxn>
                <a:cxn ang="0">
                  <a:pos x="3815" y="120"/>
                </a:cxn>
                <a:cxn ang="0">
                  <a:pos x="3617" y="72"/>
                </a:cxn>
                <a:cxn ang="0">
                  <a:pos x="3510" y="60"/>
                </a:cxn>
                <a:cxn ang="0">
                  <a:pos x="3336" y="96"/>
                </a:cxn>
                <a:cxn ang="0">
                  <a:pos x="2846" y="150"/>
                </a:cxn>
                <a:cxn ang="0">
                  <a:pos x="2703" y="96"/>
                </a:cxn>
                <a:cxn ang="0">
                  <a:pos x="2619" y="90"/>
                </a:cxn>
                <a:cxn ang="0">
                  <a:pos x="2416" y="132"/>
                </a:cxn>
                <a:cxn ang="0">
                  <a:pos x="2278" y="84"/>
                </a:cxn>
                <a:cxn ang="0">
                  <a:pos x="2151" y="36"/>
                </a:cxn>
                <a:cxn ang="0">
                  <a:pos x="1947" y="120"/>
                </a:cxn>
                <a:cxn ang="0">
                  <a:pos x="1525" y="102"/>
                </a:cxn>
                <a:cxn ang="0">
                  <a:pos x="1429" y="60"/>
                </a:cxn>
                <a:cxn ang="0">
                  <a:pos x="1333" y="60"/>
                </a:cxn>
                <a:cxn ang="0">
                  <a:pos x="1058" y="150"/>
                </a:cxn>
                <a:cxn ang="0">
                  <a:pos x="652" y="150"/>
                </a:cxn>
                <a:cxn ang="0">
                  <a:pos x="442" y="66"/>
                </a:cxn>
                <a:cxn ang="0">
                  <a:pos x="377" y="48"/>
                </a:cxn>
                <a:cxn ang="0">
                  <a:pos x="305" y="108"/>
                </a:cxn>
                <a:cxn ang="0">
                  <a:pos x="144" y="138"/>
                </a:cxn>
                <a:cxn ang="0">
                  <a:pos x="0" y="96"/>
                </a:cxn>
                <a:cxn ang="0">
                  <a:pos x="167" y="120"/>
                </a:cxn>
                <a:cxn ang="0">
                  <a:pos x="323" y="84"/>
                </a:cxn>
                <a:cxn ang="0">
                  <a:pos x="383" y="24"/>
                </a:cxn>
                <a:cxn ang="0">
                  <a:pos x="460" y="60"/>
                </a:cxn>
                <a:cxn ang="0">
                  <a:pos x="706" y="144"/>
                </a:cxn>
                <a:cxn ang="0">
                  <a:pos x="1100" y="120"/>
                </a:cxn>
                <a:cxn ang="0">
                  <a:pos x="1345" y="36"/>
                </a:cxn>
                <a:cxn ang="0">
                  <a:pos x="1441" y="48"/>
                </a:cxn>
                <a:cxn ang="0">
                  <a:pos x="1561" y="90"/>
                </a:cxn>
                <a:cxn ang="0">
                  <a:pos x="1971" y="96"/>
                </a:cxn>
                <a:cxn ang="0">
                  <a:pos x="2235" y="3"/>
                </a:cxn>
                <a:cxn ang="0">
                  <a:pos x="2350" y="102"/>
                </a:cxn>
                <a:cxn ang="0">
                  <a:pos x="2559" y="96"/>
                </a:cxn>
                <a:cxn ang="0">
                  <a:pos x="2715" y="24"/>
                </a:cxn>
                <a:cxn ang="0">
                  <a:pos x="2792" y="132"/>
                </a:cxn>
                <a:cxn ang="0">
                  <a:pos x="3127" y="102"/>
                </a:cxn>
                <a:cxn ang="0">
                  <a:pos x="3486" y="48"/>
                </a:cxn>
                <a:cxn ang="0">
                  <a:pos x="3582" y="42"/>
                </a:cxn>
                <a:cxn ang="0">
                  <a:pos x="3731" y="90"/>
                </a:cxn>
                <a:cxn ang="0">
                  <a:pos x="4078" y="102"/>
                </a:cxn>
                <a:cxn ang="0">
                  <a:pos x="4419" y="30"/>
                </a:cxn>
                <a:cxn ang="0">
                  <a:pos x="4574" y="6"/>
                </a:cxn>
                <a:cxn ang="0">
                  <a:pos x="4628" y="60"/>
                </a:cxn>
                <a:cxn ang="0">
                  <a:pos x="4724" y="108"/>
                </a:cxn>
                <a:cxn ang="0">
                  <a:pos x="4927" y="84"/>
                </a:cxn>
                <a:cxn ang="0">
                  <a:pos x="5118" y="14"/>
                </a:cxn>
                <a:cxn ang="0">
                  <a:pos x="5280" y="9"/>
                </a:cxn>
                <a:cxn ang="0">
                  <a:pos x="5453" y="36"/>
                </a:cxn>
                <a:cxn ang="0">
                  <a:pos x="5465" y="72"/>
                </a:cxn>
                <a:cxn ang="0">
                  <a:pos x="5656" y="90"/>
                </a:cxn>
                <a:cxn ang="0">
                  <a:pos x="5710" y="102"/>
                </a:cxn>
                <a:cxn ang="0">
                  <a:pos x="5477" y="90"/>
                </a:cxn>
                <a:cxn ang="0">
                  <a:pos x="5453" y="60"/>
                </a:cxn>
                <a:cxn ang="0">
                  <a:pos x="5393" y="30"/>
                </a:cxn>
                <a:cxn ang="0">
                  <a:pos x="5219" y="24"/>
                </a:cxn>
              </a:cxnLst>
              <a:rect l="0" t="0" r="r" b="b"/>
              <a:pathLst>
                <a:path w="5770" h="174">
                  <a:moveTo>
                    <a:pt x="5151" y="24"/>
                  </a:moveTo>
                  <a:lnTo>
                    <a:pt x="5127" y="26"/>
                  </a:lnTo>
                  <a:lnTo>
                    <a:pt x="5082" y="30"/>
                  </a:lnTo>
                  <a:lnTo>
                    <a:pt x="5049" y="38"/>
                  </a:lnTo>
                  <a:lnTo>
                    <a:pt x="5029" y="48"/>
                  </a:lnTo>
                  <a:lnTo>
                    <a:pt x="5017" y="54"/>
                  </a:lnTo>
                  <a:lnTo>
                    <a:pt x="4993" y="66"/>
                  </a:lnTo>
                  <a:lnTo>
                    <a:pt x="4957" y="84"/>
                  </a:lnTo>
                  <a:lnTo>
                    <a:pt x="4927" y="102"/>
                  </a:lnTo>
                  <a:lnTo>
                    <a:pt x="4891" y="114"/>
                  </a:lnTo>
                  <a:lnTo>
                    <a:pt x="4861" y="120"/>
                  </a:lnTo>
                  <a:lnTo>
                    <a:pt x="4831" y="126"/>
                  </a:lnTo>
                  <a:lnTo>
                    <a:pt x="4801" y="132"/>
                  </a:lnTo>
                  <a:lnTo>
                    <a:pt x="4771" y="132"/>
                  </a:lnTo>
                  <a:lnTo>
                    <a:pt x="4748" y="132"/>
                  </a:lnTo>
                  <a:lnTo>
                    <a:pt x="4724" y="126"/>
                  </a:lnTo>
                  <a:lnTo>
                    <a:pt x="4706" y="120"/>
                  </a:lnTo>
                  <a:lnTo>
                    <a:pt x="4682" y="114"/>
                  </a:lnTo>
                  <a:lnTo>
                    <a:pt x="4670" y="108"/>
                  </a:lnTo>
                  <a:lnTo>
                    <a:pt x="4652" y="102"/>
                  </a:lnTo>
                  <a:lnTo>
                    <a:pt x="4640" y="96"/>
                  </a:lnTo>
                  <a:lnTo>
                    <a:pt x="4634" y="84"/>
                  </a:lnTo>
                  <a:lnTo>
                    <a:pt x="4628" y="78"/>
                  </a:lnTo>
                  <a:lnTo>
                    <a:pt x="4622" y="66"/>
                  </a:lnTo>
                  <a:lnTo>
                    <a:pt x="4616" y="54"/>
                  </a:lnTo>
                  <a:lnTo>
                    <a:pt x="4610" y="48"/>
                  </a:lnTo>
                  <a:lnTo>
                    <a:pt x="4604" y="42"/>
                  </a:lnTo>
                  <a:lnTo>
                    <a:pt x="4598" y="36"/>
                  </a:lnTo>
                  <a:lnTo>
                    <a:pt x="4586" y="30"/>
                  </a:lnTo>
                  <a:lnTo>
                    <a:pt x="4574" y="24"/>
                  </a:lnTo>
                  <a:lnTo>
                    <a:pt x="4562" y="18"/>
                  </a:lnTo>
                  <a:lnTo>
                    <a:pt x="4544" y="18"/>
                  </a:lnTo>
                  <a:lnTo>
                    <a:pt x="4526" y="18"/>
                  </a:lnTo>
                  <a:lnTo>
                    <a:pt x="4502" y="24"/>
                  </a:lnTo>
                  <a:lnTo>
                    <a:pt x="4478" y="30"/>
                  </a:lnTo>
                  <a:lnTo>
                    <a:pt x="4449" y="36"/>
                  </a:lnTo>
                  <a:lnTo>
                    <a:pt x="4419" y="48"/>
                  </a:lnTo>
                  <a:lnTo>
                    <a:pt x="4383" y="60"/>
                  </a:lnTo>
                  <a:lnTo>
                    <a:pt x="4341" y="72"/>
                  </a:lnTo>
                  <a:lnTo>
                    <a:pt x="4287" y="90"/>
                  </a:lnTo>
                  <a:lnTo>
                    <a:pt x="4239" y="96"/>
                  </a:lnTo>
                  <a:lnTo>
                    <a:pt x="4186" y="108"/>
                  </a:lnTo>
                  <a:lnTo>
                    <a:pt x="4132" y="114"/>
                  </a:lnTo>
                  <a:lnTo>
                    <a:pt x="4078" y="120"/>
                  </a:lnTo>
                  <a:lnTo>
                    <a:pt x="4024" y="120"/>
                  </a:lnTo>
                  <a:lnTo>
                    <a:pt x="3970" y="120"/>
                  </a:lnTo>
                  <a:lnTo>
                    <a:pt x="3916" y="120"/>
                  </a:lnTo>
                  <a:lnTo>
                    <a:pt x="3863" y="120"/>
                  </a:lnTo>
                  <a:lnTo>
                    <a:pt x="3815" y="120"/>
                  </a:lnTo>
                  <a:lnTo>
                    <a:pt x="3767" y="114"/>
                  </a:lnTo>
                  <a:lnTo>
                    <a:pt x="3731" y="108"/>
                  </a:lnTo>
                  <a:lnTo>
                    <a:pt x="3689" y="96"/>
                  </a:lnTo>
                  <a:lnTo>
                    <a:pt x="3659" y="90"/>
                  </a:lnTo>
                  <a:lnTo>
                    <a:pt x="3647" y="84"/>
                  </a:lnTo>
                  <a:lnTo>
                    <a:pt x="3635" y="78"/>
                  </a:lnTo>
                  <a:lnTo>
                    <a:pt x="3617" y="72"/>
                  </a:lnTo>
                  <a:lnTo>
                    <a:pt x="3600" y="60"/>
                  </a:lnTo>
                  <a:lnTo>
                    <a:pt x="3582" y="60"/>
                  </a:lnTo>
                  <a:lnTo>
                    <a:pt x="3564" y="54"/>
                  </a:lnTo>
                  <a:lnTo>
                    <a:pt x="3546" y="54"/>
                  </a:lnTo>
                  <a:lnTo>
                    <a:pt x="3534" y="54"/>
                  </a:lnTo>
                  <a:lnTo>
                    <a:pt x="3522" y="60"/>
                  </a:lnTo>
                  <a:lnTo>
                    <a:pt x="3510" y="60"/>
                  </a:lnTo>
                  <a:lnTo>
                    <a:pt x="3498" y="66"/>
                  </a:lnTo>
                  <a:lnTo>
                    <a:pt x="3486" y="66"/>
                  </a:lnTo>
                  <a:lnTo>
                    <a:pt x="3474" y="78"/>
                  </a:lnTo>
                  <a:lnTo>
                    <a:pt x="3462" y="84"/>
                  </a:lnTo>
                  <a:lnTo>
                    <a:pt x="3456" y="84"/>
                  </a:lnTo>
                  <a:lnTo>
                    <a:pt x="3426" y="90"/>
                  </a:lnTo>
                  <a:lnTo>
                    <a:pt x="3336" y="96"/>
                  </a:lnTo>
                  <a:lnTo>
                    <a:pt x="3205" y="108"/>
                  </a:lnTo>
                  <a:lnTo>
                    <a:pt x="3127" y="120"/>
                  </a:lnTo>
                  <a:lnTo>
                    <a:pt x="3049" y="132"/>
                  </a:lnTo>
                  <a:lnTo>
                    <a:pt x="2972" y="144"/>
                  </a:lnTo>
                  <a:lnTo>
                    <a:pt x="2906" y="150"/>
                  </a:lnTo>
                  <a:lnTo>
                    <a:pt x="2870" y="150"/>
                  </a:lnTo>
                  <a:lnTo>
                    <a:pt x="2846" y="150"/>
                  </a:lnTo>
                  <a:lnTo>
                    <a:pt x="2816" y="150"/>
                  </a:lnTo>
                  <a:lnTo>
                    <a:pt x="2792" y="150"/>
                  </a:lnTo>
                  <a:lnTo>
                    <a:pt x="2768" y="144"/>
                  </a:lnTo>
                  <a:lnTo>
                    <a:pt x="2744" y="138"/>
                  </a:lnTo>
                  <a:lnTo>
                    <a:pt x="2727" y="132"/>
                  </a:lnTo>
                  <a:lnTo>
                    <a:pt x="2709" y="126"/>
                  </a:lnTo>
                  <a:lnTo>
                    <a:pt x="2703" y="96"/>
                  </a:lnTo>
                  <a:lnTo>
                    <a:pt x="2703" y="78"/>
                  </a:lnTo>
                  <a:lnTo>
                    <a:pt x="2709" y="42"/>
                  </a:lnTo>
                  <a:lnTo>
                    <a:pt x="2697" y="36"/>
                  </a:lnTo>
                  <a:lnTo>
                    <a:pt x="2673" y="42"/>
                  </a:lnTo>
                  <a:lnTo>
                    <a:pt x="2661" y="60"/>
                  </a:lnTo>
                  <a:lnTo>
                    <a:pt x="2643" y="72"/>
                  </a:lnTo>
                  <a:lnTo>
                    <a:pt x="2619" y="90"/>
                  </a:lnTo>
                  <a:lnTo>
                    <a:pt x="2595" y="102"/>
                  </a:lnTo>
                  <a:lnTo>
                    <a:pt x="2559" y="114"/>
                  </a:lnTo>
                  <a:lnTo>
                    <a:pt x="2541" y="114"/>
                  </a:lnTo>
                  <a:lnTo>
                    <a:pt x="2511" y="120"/>
                  </a:lnTo>
                  <a:lnTo>
                    <a:pt x="2481" y="126"/>
                  </a:lnTo>
                  <a:lnTo>
                    <a:pt x="2446" y="126"/>
                  </a:lnTo>
                  <a:lnTo>
                    <a:pt x="2416" y="132"/>
                  </a:lnTo>
                  <a:lnTo>
                    <a:pt x="2380" y="126"/>
                  </a:lnTo>
                  <a:lnTo>
                    <a:pt x="2350" y="120"/>
                  </a:lnTo>
                  <a:lnTo>
                    <a:pt x="2326" y="108"/>
                  </a:lnTo>
                  <a:lnTo>
                    <a:pt x="2308" y="102"/>
                  </a:lnTo>
                  <a:lnTo>
                    <a:pt x="2296" y="96"/>
                  </a:lnTo>
                  <a:lnTo>
                    <a:pt x="2290" y="90"/>
                  </a:lnTo>
                  <a:lnTo>
                    <a:pt x="2278" y="84"/>
                  </a:lnTo>
                  <a:lnTo>
                    <a:pt x="2272" y="78"/>
                  </a:lnTo>
                  <a:lnTo>
                    <a:pt x="2250" y="57"/>
                  </a:lnTo>
                  <a:lnTo>
                    <a:pt x="2243" y="35"/>
                  </a:lnTo>
                  <a:lnTo>
                    <a:pt x="2228" y="18"/>
                  </a:lnTo>
                  <a:lnTo>
                    <a:pt x="2208" y="18"/>
                  </a:lnTo>
                  <a:lnTo>
                    <a:pt x="2172" y="24"/>
                  </a:lnTo>
                  <a:lnTo>
                    <a:pt x="2151" y="36"/>
                  </a:lnTo>
                  <a:lnTo>
                    <a:pt x="2127" y="51"/>
                  </a:lnTo>
                  <a:lnTo>
                    <a:pt x="2097" y="60"/>
                  </a:lnTo>
                  <a:lnTo>
                    <a:pt x="2073" y="72"/>
                  </a:lnTo>
                  <a:lnTo>
                    <a:pt x="2046" y="87"/>
                  </a:lnTo>
                  <a:lnTo>
                    <a:pt x="2007" y="102"/>
                  </a:lnTo>
                  <a:lnTo>
                    <a:pt x="1977" y="114"/>
                  </a:lnTo>
                  <a:lnTo>
                    <a:pt x="1947" y="120"/>
                  </a:lnTo>
                  <a:lnTo>
                    <a:pt x="1895" y="120"/>
                  </a:lnTo>
                  <a:lnTo>
                    <a:pt x="1794" y="120"/>
                  </a:lnTo>
                  <a:lnTo>
                    <a:pt x="1692" y="120"/>
                  </a:lnTo>
                  <a:lnTo>
                    <a:pt x="1644" y="120"/>
                  </a:lnTo>
                  <a:lnTo>
                    <a:pt x="1602" y="114"/>
                  </a:lnTo>
                  <a:lnTo>
                    <a:pt x="1561" y="108"/>
                  </a:lnTo>
                  <a:lnTo>
                    <a:pt x="1525" y="102"/>
                  </a:lnTo>
                  <a:lnTo>
                    <a:pt x="1507" y="102"/>
                  </a:lnTo>
                  <a:lnTo>
                    <a:pt x="1495" y="96"/>
                  </a:lnTo>
                  <a:lnTo>
                    <a:pt x="1483" y="90"/>
                  </a:lnTo>
                  <a:lnTo>
                    <a:pt x="1477" y="84"/>
                  </a:lnTo>
                  <a:lnTo>
                    <a:pt x="1459" y="78"/>
                  </a:lnTo>
                  <a:lnTo>
                    <a:pt x="1441" y="66"/>
                  </a:lnTo>
                  <a:lnTo>
                    <a:pt x="1429" y="60"/>
                  </a:lnTo>
                  <a:lnTo>
                    <a:pt x="1411" y="60"/>
                  </a:lnTo>
                  <a:lnTo>
                    <a:pt x="1399" y="54"/>
                  </a:lnTo>
                  <a:lnTo>
                    <a:pt x="1387" y="54"/>
                  </a:lnTo>
                  <a:lnTo>
                    <a:pt x="1375" y="54"/>
                  </a:lnTo>
                  <a:lnTo>
                    <a:pt x="1357" y="54"/>
                  </a:lnTo>
                  <a:lnTo>
                    <a:pt x="1345" y="54"/>
                  </a:lnTo>
                  <a:lnTo>
                    <a:pt x="1333" y="60"/>
                  </a:lnTo>
                  <a:lnTo>
                    <a:pt x="1309" y="66"/>
                  </a:lnTo>
                  <a:lnTo>
                    <a:pt x="1262" y="84"/>
                  </a:lnTo>
                  <a:lnTo>
                    <a:pt x="1220" y="102"/>
                  </a:lnTo>
                  <a:lnTo>
                    <a:pt x="1178" y="114"/>
                  </a:lnTo>
                  <a:lnTo>
                    <a:pt x="1142" y="126"/>
                  </a:lnTo>
                  <a:lnTo>
                    <a:pt x="1100" y="138"/>
                  </a:lnTo>
                  <a:lnTo>
                    <a:pt x="1058" y="150"/>
                  </a:lnTo>
                  <a:lnTo>
                    <a:pt x="1016" y="156"/>
                  </a:lnTo>
                  <a:lnTo>
                    <a:pt x="945" y="168"/>
                  </a:lnTo>
                  <a:lnTo>
                    <a:pt x="879" y="174"/>
                  </a:lnTo>
                  <a:lnTo>
                    <a:pt x="819" y="174"/>
                  </a:lnTo>
                  <a:lnTo>
                    <a:pt x="759" y="168"/>
                  </a:lnTo>
                  <a:lnTo>
                    <a:pt x="706" y="162"/>
                  </a:lnTo>
                  <a:lnTo>
                    <a:pt x="652" y="150"/>
                  </a:lnTo>
                  <a:lnTo>
                    <a:pt x="610" y="138"/>
                  </a:lnTo>
                  <a:lnTo>
                    <a:pt x="568" y="126"/>
                  </a:lnTo>
                  <a:lnTo>
                    <a:pt x="532" y="114"/>
                  </a:lnTo>
                  <a:lnTo>
                    <a:pt x="502" y="102"/>
                  </a:lnTo>
                  <a:lnTo>
                    <a:pt x="478" y="90"/>
                  </a:lnTo>
                  <a:lnTo>
                    <a:pt x="460" y="78"/>
                  </a:lnTo>
                  <a:lnTo>
                    <a:pt x="442" y="66"/>
                  </a:lnTo>
                  <a:lnTo>
                    <a:pt x="425" y="54"/>
                  </a:lnTo>
                  <a:lnTo>
                    <a:pt x="407" y="42"/>
                  </a:lnTo>
                  <a:lnTo>
                    <a:pt x="401" y="42"/>
                  </a:lnTo>
                  <a:lnTo>
                    <a:pt x="395" y="42"/>
                  </a:lnTo>
                  <a:lnTo>
                    <a:pt x="389" y="42"/>
                  </a:lnTo>
                  <a:lnTo>
                    <a:pt x="383" y="42"/>
                  </a:lnTo>
                  <a:lnTo>
                    <a:pt x="377" y="48"/>
                  </a:lnTo>
                  <a:lnTo>
                    <a:pt x="371" y="54"/>
                  </a:lnTo>
                  <a:lnTo>
                    <a:pt x="359" y="66"/>
                  </a:lnTo>
                  <a:lnTo>
                    <a:pt x="347" y="78"/>
                  </a:lnTo>
                  <a:lnTo>
                    <a:pt x="341" y="84"/>
                  </a:lnTo>
                  <a:lnTo>
                    <a:pt x="335" y="90"/>
                  </a:lnTo>
                  <a:lnTo>
                    <a:pt x="323" y="102"/>
                  </a:lnTo>
                  <a:lnTo>
                    <a:pt x="305" y="108"/>
                  </a:lnTo>
                  <a:lnTo>
                    <a:pt x="287" y="114"/>
                  </a:lnTo>
                  <a:lnTo>
                    <a:pt x="263" y="120"/>
                  </a:lnTo>
                  <a:lnTo>
                    <a:pt x="239" y="126"/>
                  </a:lnTo>
                  <a:lnTo>
                    <a:pt x="215" y="132"/>
                  </a:lnTo>
                  <a:lnTo>
                    <a:pt x="191" y="132"/>
                  </a:lnTo>
                  <a:lnTo>
                    <a:pt x="167" y="138"/>
                  </a:lnTo>
                  <a:lnTo>
                    <a:pt x="144" y="138"/>
                  </a:lnTo>
                  <a:lnTo>
                    <a:pt x="120" y="138"/>
                  </a:lnTo>
                  <a:lnTo>
                    <a:pt x="90" y="132"/>
                  </a:lnTo>
                  <a:lnTo>
                    <a:pt x="66" y="132"/>
                  </a:lnTo>
                  <a:lnTo>
                    <a:pt x="42" y="126"/>
                  </a:lnTo>
                  <a:lnTo>
                    <a:pt x="24" y="120"/>
                  </a:lnTo>
                  <a:lnTo>
                    <a:pt x="0" y="114"/>
                  </a:lnTo>
                  <a:lnTo>
                    <a:pt x="0" y="96"/>
                  </a:lnTo>
                  <a:lnTo>
                    <a:pt x="24" y="102"/>
                  </a:lnTo>
                  <a:lnTo>
                    <a:pt x="42" y="108"/>
                  </a:lnTo>
                  <a:lnTo>
                    <a:pt x="66" y="114"/>
                  </a:lnTo>
                  <a:lnTo>
                    <a:pt x="90" y="114"/>
                  </a:lnTo>
                  <a:lnTo>
                    <a:pt x="120" y="120"/>
                  </a:lnTo>
                  <a:lnTo>
                    <a:pt x="144" y="120"/>
                  </a:lnTo>
                  <a:lnTo>
                    <a:pt x="167" y="120"/>
                  </a:lnTo>
                  <a:lnTo>
                    <a:pt x="191" y="114"/>
                  </a:lnTo>
                  <a:lnTo>
                    <a:pt x="215" y="114"/>
                  </a:lnTo>
                  <a:lnTo>
                    <a:pt x="239" y="108"/>
                  </a:lnTo>
                  <a:lnTo>
                    <a:pt x="263" y="102"/>
                  </a:lnTo>
                  <a:lnTo>
                    <a:pt x="287" y="96"/>
                  </a:lnTo>
                  <a:lnTo>
                    <a:pt x="305" y="90"/>
                  </a:lnTo>
                  <a:lnTo>
                    <a:pt x="323" y="84"/>
                  </a:lnTo>
                  <a:lnTo>
                    <a:pt x="335" y="72"/>
                  </a:lnTo>
                  <a:lnTo>
                    <a:pt x="341" y="66"/>
                  </a:lnTo>
                  <a:lnTo>
                    <a:pt x="347" y="60"/>
                  </a:lnTo>
                  <a:lnTo>
                    <a:pt x="359" y="48"/>
                  </a:lnTo>
                  <a:lnTo>
                    <a:pt x="371" y="36"/>
                  </a:lnTo>
                  <a:lnTo>
                    <a:pt x="377" y="30"/>
                  </a:lnTo>
                  <a:lnTo>
                    <a:pt x="383" y="24"/>
                  </a:lnTo>
                  <a:lnTo>
                    <a:pt x="389" y="24"/>
                  </a:lnTo>
                  <a:lnTo>
                    <a:pt x="395" y="24"/>
                  </a:lnTo>
                  <a:lnTo>
                    <a:pt x="401" y="24"/>
                  </a:lnTo>
                  <a:lnTo>
                    <a:pt x="407" y="24"/>
                  </a:lnTo>
                  <a:lnTo>
                    <a:pt x="425" y="36"/>
                  </a:lnTo>
                  <a:lnTo>
                    <a:pt x="442" y="48"/>
                  </a:lnTo>
                  <a:lnTo>
                    <a:pt x="460" y="60"/>
                  </a:lnTo>
                  <a:lnTo>
                    <a:pt x="478" y="72"/>
                  </a:lnTo>
                  <a:lnTo>
                    <a:pt x="502" y="84"/>
                  </a:lnTo>
                  <a:lnTo>
                    <a:pt x="532" y="96"/>
                  </a:lnTo>
                  <a:lnTo>
                    <a:pt x="568" y="108"/>
                  </a:lnTo>
                  <a:lnTo>
                    <a:pt x="610" y="120"/>
                  </a:lnTo>
                  <a:lnTo>
                    <a:pt x="652" y="132"/>
                  </a:lnTo>
                  <a:lnTo>
                    <a:pt x="706" y="144"/>
                  </a:lnTo>
                  <a:lnTo>
                    <a:pt x="759" y="150"/>
                  </a:lnTo>
                  <a:lnTo>
                    <a:pt x="819" y="156"/>
                  </a:lnTo>
                  <a:lnTo>
                    <a:pt x="879" y="156"/>
                  </a:lnTo>
                  <a:lnTo>
                    <a:pt x="945" y="150"/>
                  </a:lnTo>
                  <a:lnTo>
                    <a:pt x="1016" y="138"/>
                  </a:lnTo>
                  <a:lnTo>
                    <a:pt x="1058" y="132"/>
                  </a:lnTo>
                  <a:lnTo>
                    <a:pt x="1100" y="120"/>
                  </a:lnTo>
                  <a:lnTo>
                    <a:pt x="1142" y="108"/>
                  </a:lnTo>
                  <a:lnTo>
                    <a:pt x="1178" y="96"/>
                  </a:lnTo>
                  <a:lnTo>
                    <a:pt x="1220" y="84"/>
                  </a:lnTo>
                  <a:lnTo>
                    <a:pt x="1262" y="66"/>
                  </a:lnTo>
                  <a:lnTo>
                    <a:pt x="1309" y="48"/>
                  </a:lnTo>
                  <a:lnTo>
                    <a:pt x="1333" y="42"/>
                  </a:lnTo>
                  <a:lnTo>
                    <a:pt x="1345" y="36"/>
                  </a:lnTo>
                  <a:lnTo>
                    <a:pt x="1357" y="36"/>
                  </a:lnTo>
                  <a:lnTo>
                    <a:pt x="1375" y="36"/>
                  </a:lnTo>
                  <a:lnTo>
                    <a:pt x="1387" y="36"/>
                  </a:lnTo>
                  <a:lnTo>
                    <a:pt x="1399" y="36"/>
                  </a:lnTo>
                  <a:lnTo>
                    <a:pt x="1411" y="42"/>
                  </a:lnTo>
                  <a:lnTo>
                    <a:pt x="1429" y="42"/>
                  </a:lnTo>
                  <a:lnTo>
                    <a:pt x="1441" y="48"/>
                  </a:lnTo>
                  <a:lnTo>
                    <a:pt x="1459" y="60"/>
                  </a:lnTo>
                  <a:lnTo>
                    <a:pt x="1477" y="66"/>
                  </a:lnTo>
                  <a:lnTo>
                    <a:pt x="1483" y="72"/>
                  </a:lnTo>
                  <a:lnTo>
                    <a:pt x="1495" y="78"/>
                  </a:lnTo>
                  <a:lnTo>
                    <a:pt x="1507" y="84"/>
                  </a:lnTo>
                  <a:lnTo>
                    <a:pt x="1525" y="84"/>
                  </a:lnTo>
                  <a:lnTo>
                    <a:pt x="1561" y="90"/>
                  </a:lnTo>
                  <a:lnTo>
                    <a:pt x="1602" y="96"/>
                  </a:lnTo>
                  <a:lnTo>
                    <a:pt x="1644" y="102"/>
                  </a:lnTo>
                  <a:lnTo>
                    <a:pt x="1692" y="102"/>
                  </a:lnTo>
                  <a:lnTo>
                    <a:pt x="1794" y="102"/>
                  </a:lnTo>
                  <a:lnTo>
                    <a:pt x="1895" y="102"/>
                  </a:lnTo>
                  <a:lnTo>
                    <a:pt x="1938" y="102"/>
                  </a:lnTo>
                  <a:lnTo>
                    <a:pt x="1971" y="96"/>
                  </a:lnTo>
                  <a:lnTo>
                    <a:pt x="2019" y="77"/>
                  </a:lnTo>
                  <a:lnTo>
                    <a:pt x="2063" y="57"/>
                  </a:lnTo>
                  <a:lnTo>
                    <a:pt x="2111" y="38"/>
                  </a:lnTo>
                  <a:lnTo>
                    <a:pt x="2145" y="18"/>
                  </a:lnTo>
                  <a:lnTo>
                    <a:pt x="2172" y="9"/>
                  </a:lnTo>
                  <a:lnTo>
                    <a:pt x="2202" y="0"/>
                  </a:lnTo>
                  <a:lnTo>
                    <a:pt x="2235" y="3"/>
                  </a:lnTo>
                  <a:lnTo>
                    <a:pt x="2250" y="24"/>
                  </a:lnTo>
                  <a:lnTo>
                    <a:pt x="2262" y="51"/>
                  </a:lnTo>
                  <a:lnTo>
                    <a:pt x="2290" y="72"/>
                  </a:lnTo>
                  <a:lnTo>
                    <a:pt x="2296" y="78"/>
                  </a:lnTo>
                  <a:lnTo>
                    <a:pt x="2308" y="84"/>
                  </a:lnTo>
                  <a:lnTo>
                    <a:pt x="2326" y="90"/>
                  </a:lnTo>
                  <a:lnTo>
                    <a:pt x="2350" y="102"/>
                  </a:lnTo>
                  <a:lnTo>
                    <a:pt x="2380" y="108"/>
                  </a:lnTo>
                  <a:lnTo>
                    <a:pt x="2416" y="114"/>
                  </a:lnTo>
                  <a:lnTo>
                    <a:pt x="2446" y="108"/>
                  </a:lnTo>
                  <a:lnTo>
                    <a:pt x="2481" y="108"/>
                  </a:lnTo>
                  <a:lnTo>
                    <a:pt x="2511" y="102"/>
                  </a:lnTo>
                  <a:lnTo>
                    <a:pt x="2541" y="96"/>
                  </a:lnTo>
                  <a:lnTo>
                    <a:pt x="2559" y="96"/>
                  </a:lnTo>
                  <a:lnTo>
                    <a:pt x="2595" y="84"/>
                  </a:lnTo>
                  <a:lnTo>
                    <a:pt x="2619" y="72"/>
                  </a:lnTo>
                  <a:lnTo>
                    <a:pt x="2643" y="54"/>
                  </a:lnTo>
                  <a:lnTo>
                    <a:pt x="2661" y="42"/>
                  </a:lnTo>
                  <a:lnTo>
                    <a:pt x="2673" y="24"/>
                  </a:lnTo>
                  <a:lnTo>
                    <a:pt x="2697" y="18"/>
                  </a:lnTo>
                  <a:lnTo>
                    <a:pt x="2715" y="24"/>
                  </a:lnTo>
                  <a:lnTo>
                    <a:pt x="2715" y="48"/>
                  </a:lnTo>
                  <a:lnTo>
                    <a:pt x="2709" y="78"/>
                  </a:lnTo>
                  <a:lnTo>
                    <a:pt x="2709" y="108"/>
                  </a:lnTo>
                  <a:lnTo>
                    <a:pt x="2727" y="114"/>
                  </a:lnTo>
                  <a:lnTo>
                    <a:pt x="2744" y="120"/>
                  </a:lnTo>
                  <a:lnTo>
                    <a:pt x="2768" y="126"/>
                  </a:lnTo>
                  <a:lnTo>
                    <a:pt x="2792" y="132"/>
                  </a:lnTo>
                  <a:lnTo>
                    <a:pt x="2816" y="132"/>
                  </a:lnTo>
                  <a:lnTo>
                    <a:pt x="2846" y="132"/>
                  </a:lnTo>
                  <a:lnTo>
                    <a:pt x="2870" y="132"/>
                  </a:lnTo>
                  <a:lnTo>
                    <a:pt x="2906" y="132"/>
                  </a:lnTo>
                  <a:lnTo>
                    <a:pt x="2972" y="126"/>
                  </a:lnTo>
                  <a:lnTo>
                    <a:pt x="3049" y="114"/>
                  </a:lnTo>
                  <a:lnTo>
                    <a:pt x="3127" y="102"/>
                  </a:lnTo>
                  <a:lnTo>
                    <a:pt x="3205" y="90"/>
                  </a:lnTo>
                  <a:lnTo>
                    <a:pt x="3336" y="78"/>
                  </a:lnTo>
                  <a:lnTo>
                    <a:pt x="3426" y="72"/>
                  </a:lnTo>
                  <a:lnTo>
                    <a:pt x="3456" y="66"/>
                  </a:lnTo>
                  <a:lnTo>
                    <a:pt x="3462" y="66"/>
                  </a:lnTo>
                  <a:lnTo>
                    <a:pt x="3474" y="60"/>
                  </a:lnTo>
                  <a:lnTo>
                    <a:pt x="3486" y="48"/>
                  </a:lnTo>
                  <a:lnTo>
                    <a:pt x="3498" y="48"/>
                  </a:lnTo>
                  <a:lnTo>
                    <a:pt x="3510" y="42"/>
                  </a:lnTo>
                  <a:lnTo>
                    <a:pt x="3522" y="42"/>
                  </a:lnTo>
                  <a:lnTo>
                    <a:pt x="3534" y="36"/>
                  </a:lnTo>
                  <a:lnTo>
                    <a:pt x="3546" y="36"/>
                  </a:lnTo>
                  <a:lnTo>
                    <a:pt x="3564" y="36"/>
                  </a:lnTo>
                  <a:lnTo>
                    <a:pt x="3582" y="42"/>
                  </a:lnTo>
                  <a:lnTo>
                    <a:pt x="3600" y="42"/>
                  </a:lnTo>
                  <a:lnTo>
                    <a:pt x="3617" y="54"/>
                  </a:lnTo>
                  <a:lnTo>
                    <a:pt x="3635" y="60"/>
                  </a:lnTo>
                  <a:lnTo>
                    <a:pt x="3647" y="66"/>
                  </a:lnTo>
                  <a:lnTo>
                    <a:pt x="3659" y="72"/>
                  </a:lnTo>
                  <a:lnTo>
                    <a:pt x="3689" y="78"/>
                  </a:lnTo>
                  <a:lnTo>
                    <a:pt x="3731" y="90"/>
                  </a:lnTo>
                  <a:lnTo>
                    <a:pt x="3767" y="96"/>
                  </a:lnTo>
                  <a:lnTo>
                    <a:pt x="3815" y="102"/>
                  </a:lnTo>
                  <a:lnTo>
                    <a:pt x="3863" y="102"/>
                  </a:lnTo>
                  <a:lnTo>
                    <a:pt x="3916" y="102"/>
                  </a:lnTo>
                  <a:lnTo>
                    <a:pt x="3970" y="102"/>
                  </a:lnTo>
                  <a:lnTo>
                    <a:pt x="4024" y="102"/>
                  </a:lnTo>
                  <a:lnTo>
                    <a:pt x="4078" y="102"/>
                  </a:lnTo>
                  <a:lnTo>
                    <a:pt x="4132" y="96"/>
                  </a:lnTo>
                  <a:lnTo>
                    <a:pt x="4186" y="90"/>
                  </a:lnTo>
                  <a:lnTo>
                    <a:pt x="4239" y="78"/>
                  </a:lnTo>
                  <a:lnTo>
                    <a:pt x="4287" y="72"/>
                  </a:lnTo>
                  <a:lnTo>
                    <a:pt x="4341" y="54"/>
                  </a:lnTo>
                  <a:lnTo>
                    <a:pt x="4383" y="42"/>
                  </a:lnTo>
                  <a:lnTo>
                    <a:pt x="4419" y="30"/>
                  </a:lnTo>
                  <a:lnTo>
                    <a:pt x="4449" y="18"/>
                  </a:lnTo>
                  <a:lnTo>
                    <a:pt x="4478" y="12"/>
                  </a:lnTo>
                  <a:lnTo>
                    <a:pt x="4502" y="6"/>
                  </a:lnTo>
                  <a:lnTo>
                    <a:pt x="4526" y="0"/>
                  </a:lnTo>
                  <a:lnTo>
                    <a:pt x="4544" y="0"/>
                  </a:lnTo>
                  <a:lnTo>
                    <a:pt x="4562" y="0"/>
                  </a:lnTo>
                  <a:lnTo>
                    <a:pt x="4574" y="6"/>
                  </a:lnTo>
                  <a:lnTo>
                    <a:pt x="4586" y="12"/>
                  </a:lnTo>
                  <a:lnTo>
                    <a:pt x="4598" y="18"/>
                  </a:lnTo>
                  <a:lnTo>
                    <a:pt x="4604" y="24"/>
                  </a:lnTo>
                  <a:lnTo>
                    <a:pt x="4610" y="30"/>
                  </a:lnTo>
                  <a:lnTo>
                    <a:pt x="4616" y="36"/>
                  </a:lnTo>
                  <a:lnTo>
                    <a:pt x="4622" y="48"/>
                  </a:lnTo>
                  <a:lnTo>
                    <a:pt x="4628" y="60"/>
                  </a:lnTo>
                  <a:lnTo>
                    <a:pt x="4634" y="66"/>
                  </a:lnTo>
                  <a:lnTo>
                    <a:pt x="4640" y="78"/>
                  </a:lnTo>
                  <a:lnTo>
                    <a:pt x="4652" y="84"/>
                  </a:lnTo>
                  <a:lnTo>
                    <a:pt x="4670" y="90"/>
                  </a:lnTo>
                  <a:lnTo>
                    <a:pt x="4682" y="96"/>
                  </a:lnTo>
                  <a:lnTo>
                    <a:pt x="4706" y="102"/>
                  </a:lnTo>
                  <a:lnTo>
                    <a:pt x="4724" y="108"/>
                  </a:lnTo>
                  <a:lnTo>
                    <a:pt x="4748" y="114"/>
                  </a:lnTo>
                  <a:lnTo>
                    <a:pt x="4771" y="114"/>
                  </a:lnTo>
                  <a:lnTo>
                    <a:pt x="4801" y="114"/>
                  </a:lnTo>
                  <a:lnTo>
                    <a:pt x="4831" y="108"/>
                  </a:lnTo>
                  <a:lnTo>
                    <a:pt x="4861" y="102"/>
                  </a:lnTo>
                  <a:lnTo>
                    <a:pt x="4891" y="96"/>
                  </a:lnTo>
                  <a:lnTo>
                    <a:pt x="4927" y="84"/>
                  </a:lnTo>
                  <a:lnTo>
                    <a:pt x="4957" y="66"/>
                  </a:lnTo>
                  <a:lnTo>
                    <a:pt x="4993" y="48"/>
                  </a:lnTo>
                  <a:lnTo>
                    <a:pt x="5017" y="36"/>
                  </a:lnTo>
                  <a:lnTo>
                    <a:pt x="5029" y="30"/>
                  </a:lnTo>
                  <a:lnTo>
                    <a:pt x="5061" y="24"/>
                  </a:lnTo>
                  <a:lnTo>
                    <a:pt x="5091" y="17"/>
                  </a:lnTo>
                  <a:lnTo>
                    <a:pt x="5118" y="14"/>
                  </a:lnTo>
                  <a:lnTo>
                    <a:pt x="5145" y="9"/>
                  </a:lnTo>
                  <a:lnTo>
                    <a:pt x="5175" y="9"/>
                  </a:lnTo>
                  <a:lnTo>
                    <a:pt x="5199" y="8"/>
                  </a:lnTo>
                  <a:lnTo>
                    <a:pt x="5219" y="9"/>
                  </a:lnTo>
                  <a:lnTo>
                    <a:pt x="5238" y="9"/>
                  </a:lnTo>
                  <a:lnTo>
                    <a:pt x="5258" y="11"/>
                  </a:lnTo>
                  <a:lnTo>
                    <a:pt x="5280" y="9"/>
                  </a:lnTo>
                  <a:lnTo>
                    <a:pt x="5304" y="11"/>
                  </a:lnTo>
                  <a:lnTo>
                    <a:pt x="5327" y="8"/>
                  </a:lnTo>
                  <a:lnTo>
                    <a:pt x="5351" y="8"/>
                  </a:lnTo>
                  <a:lnTo>
                    <a:pt x="5390" y="9"/>
                  </a:lnTo>
                  <a:lnTo>
                    <a:pt x="5435" y="24"/>
                  </a:lnTo>
                  <a:lnTo>
                    <a:pt x="5447" y="30"/>
                  </a:lnTo>
                  <a:lnTo>
                    <a:pt x="5453" y="36"/>
                  </a:lnTo>
                  <a:lnTo>
                    <a:pt x="5453" y="42"/>
                  </a:lnTo>
                  <a:lnTo>
                    <a:pt x="5459" y="48"/>
                  </a:lnTo>
                  <a:lnTo>
                    <a:pt x="5459" y="54"/>
                  </a:lnTo>
                  <a:lnTo>
                    <a:pt x="5459" y="60"/>
                  </a:lnTo>
                  <a:lnTo>
                    <a:pt x="5459" y="66"/>
                  </a:lnTo>
                  <a:lnTo>
                    <a:pt x="5465" y="66"/>
                  </a:lnTo>
                  <a:lnTo>
                    <a:pt x="5465" y="72"/>
                  </a:lnTo>
                  <a:lnTo>
                    <a:pt x="5477" y="72"/>
                  </a:lnTo>
                  <a:lnTo>
                    <a:pt x="5489" y="78"/>
                  </a:lnTo>
                  <a:lnTo>
                    <a:pt x="5501" y="84"/>
                  </a:lnTo>
                  <a:lnTo>
                    <a:pt x="5519" y="84"/>
                  </a:lnTo>
                  <a:lnTo>
                    <a:pt x="5555" y="90"/>
                  </a:lnTo>
                  <a:lnTo>
                    <a:pt x="5603" y="90"/>
                  </a:lnTo>
                  <a:lnTo>
                    <a:pt x="5656" y="90"/>
                  </a:lnTo>
                  <a:lnTo>
                    <a:pt x="5710" y="84"/>
                  </a:lnTo>
                  <a:lnTo>
                    <a:pt x="5740" y="78"/>
                  </a:lnTo>
                  <a:lnTo>
                    <a:pt x="5770" y="72"/>
                  </a:lnTo>
                  <a:lnTo>
                    <a:pt x="5770" y="90"/>
                  </a:lnTo>
                  <a:lnTo>
                    <a:pt x="5770" y="90"/>
                  </a:lnTo>
                  <a:lnTo>
                    <a:pt x="5740" y="96"/>
                  </a:lnTo>
                  <a:lnTo>
                    <a:pt x="5710" y="102"/>
                  </a:lnTo>
                  <a:lnTo>
                    <a:pt x="5656" y="108"/>
                  </a:lnTo>
                  <a:lnTo>
                    <a:pt x="5603" y="108"/>
                  </a:lnTo>
                  <a:lnTo>
                    <a:pt x="5555" y="108"/>
                  </a:lnTo>
                  <a:lnTo>
                    <a:pt x="5519" y="102"/>
                  </a:lnTo>
                  <a:lnTo>
                    <a:pt x="5501" y="102"/>
                  </a:lnTo>
                  <a:lnTo>
                    <a:pt x="5489" y="96"/>
                  </a:lnTo>
                  <a:lnTo>
                    <a:pt x="5477" y="90"/>
                  </a:lnTo>
                  <a:lnTo>
                    <a:pt x="5465" y="90"/>
                  </a:lnTo>
                  <a:lnTo>
                    <a:pt x="5465" y="84"/>
                  </a:lnTo>
                  <a:lnTo>
                    <a:pt x="5459" y="84"/>
                  </a:lnTo>
                  <a:lnTo>
                    <a:pt x="5459" y="78"/>
                  </a:lnTo>
                  <a:lnTo>
                    <a:pt x="5459" y="72"/>
                  </a:lnTo>
                  <a:lnTo>
                    <a:pt x="5459" y="66"/>
                  </a:lnTo>
                  <a:lnTo>
                    <a:pt x="5453" y="60"/>
                  </a:lnTo>
                  <a:lnTo>
                    <a:pt x="5453" y="54"/>
                  </a:lnTo>
                  <a:lnTo>
                    <a:pt x="5447" y="48"/>
                  </a:lnTo>
                  <a:lnTo>
                    <a:pt x="5435" y="42"/>
                  </a:lnTo>
                  <a:lnTo>
                    <a:pt x="5429" y="36"/>
                  </a:lnTo>
                  <a:lnTo>
                    <a:pt x="5423" y="36"/>
                  </a:lnTo>
                  <a:lnTo>
                    <a:pt x="5405" y="30"/>
                  </a:lnTo>
                  <a:lnTo>
                    <a:pt x="5393" y="30"/>
                  </a:lnTo>
                  <a:lnTo>
                    <a:pt x="5370" y="23"/>
                  </a:lnTo>
                  <a:lnTo>
                    <a:pt x="5346" y="24"/>
                  </a:lnTo>
                  <a:lnTo>
                    <a:pt x="5325" y="27"/>
                  </a:lnTo>
                  <a:lnTo>
                    <a:pt x="5298" y="29"/>
                  </a:lnTo>
                  <a:lnTo>
                    <a:pt x="5270" y="29"/>
                  </a:lnTo>
                  <a:lnTo>
                    <a:pt x="5247" y="26"/>
                  </a:lnTo>
                  <a:lnTo>
                    <a:pt x="5219" y="24"/>
                  </a:lnTo>
                  <a:lnTo>
                    <a:pt x="5199" y="21"/>
                  </a:lnTo>
                  <a:lnTo>
                    <a:pt x="5174" y="24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accent2">
                    <a:gamma/>
                    <a:tint val="96863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144" name="Rectangle 24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00200"/>
            <a:ext cx="7772400" cy="1828800"/>
          </a:xfrm>
        </p:spPr>
        <p:txBody>
          <a:bodyPr/>
          <a:lstStyle>
            <a:lvl1pPr>
              <a:defRPr sz="4267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5145" name="Rectangle 2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26" name="Rectangle 26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7" name="Rectangle 2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8" name="Rectangle 2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ABEACA-79DD-4956-83A8-97B3B7D2862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848275"/>
      </p:ext>
    </p:extLst>
  </p:cSld>
  <p:clrMapOvr>
    <a:masterClrMapping/>
  </p:clrMapOvr>
  <p:transition>
    <p:split orient="vert" dir="in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0324ED-115E-4387-B9EA-7D1F33B8E45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9672464"/>
      </p:ext>
    </p:extLst>
  </p:cSld>
  <p:clrMapOvr>
    <a:masterClrMapping/>
  </p:clrMapOvr>
  <p:transition>
    <p:split orient="vert" dir="in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3556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778"/>
            </a:lvl1pPr>
            <a:lvl2pPr marL="406405" indent="0">
              <a:buNone/>
              <a:defRPr sz="1600"/>
            </a:lvl2pPr>
            <a:lvl3pPr marL="812810" indent="0">
              <a:buNone/>
              <a:defRPr sz="1422"/>
            </a:lvl3pPr>
            <a:lvl4pPr marL="1219215" indent="0">
              <a:buNone/>
              <a:defRPr sz="1244"/>
            </a:lvl4pPr>
            <a:lvl5pPr marL="1625620" indent="0">
              <a:buNone/>
              <a:defRPr sz="1244"/>
            </a:lvl5pPr>
            <a:lvl6pPr marL="2032025" indent="0">
              <a:buNone/>
              <a:defRPr sz="1244"/>
            </a:lvl6pPr>
            <a:lvl7pPr marL="2438430" indent="0">
              <a:buNone/>
              <a:defRPr sz="1244"/>
            </a:lvl7pPr>
            <a:lvl8pPr marL="2844836" indent="0">
              <a:buNone/>
              <a:defRPr sz="1244"/>
            </a:lvl8pPr>
            <a:lvl9pPr marL="3251241" indent="0">
              <a:buNone/>
              <a:defRPr sz="1244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70B53-987B-4B83-BFAB-E2FE37EE18B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0116504"/>
      </p:ext>
    </p:extLst>
  </p:cSld>
  <p:clrMapOvr>
    <a:masterClrMapping/>
  </p:clrMapOvr>
  <p:transition>
    <p:split orient="vert" dir="in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30725"/>
          </a:xfrm>
        </p:spPr>
        <p:txBody>
          <a:bodyPr/>
          <a:lstStyle>
            <a:lvl1pPr>
              <a:defRPr sz="2489"/>
            </a:lvl1pPr>
            <a:lvl2pPr>
              <a:defRPr sz="2133"/>
            </a:lvl2pPr>
            <a:lvl3pPr>
              <a:defRPr sz="1778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30725"/>
          </a:xfrm>
        </p:spPr>
        <p:txBody>
          <a:bodyPr/>
          <a:lstStyle>
            <a:lvl1pPr>
              <a:defRPr sz="2489"/>
            </a:lvl1pPr>
            <a:lvl2pPr>
              <a:defRPr sz="2133"/>
            </a:lvl2pPr>
            <a:lvl3pPr>
              <a:defRPr sz="1778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01EF1F-9FC8-40C5-8F00-4946C9E2E07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7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843718"/>
      </p:ext>
    </p:extLst>
  </p:cSld>
  <p:clrMapOvr>
    <a:masterClrMapping/>
  </p:clrMapOvr>
  <p:transition>
    <p:split orient="vert" dir="in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879E26-5D7E-4D24-BA25-4BDD57FD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513314-4DCC-4D97-A967-168225BC2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5CEFFA6-4B3C-47A0-AF50-F5159D713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FB5E2CD-0998-4B94-A7EA-ACC0C8B3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989465-0053-416D-A02D-0B5BA3CD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C0A789E-A4A6-4BEF-AE13-3068FFFB1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938FA4-11BC-4D5C-BA86-6CBB06295BF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485219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406405" indent="0">
              <a:buNone/>
              <a:defRPr sz="1778" b="1"/>
            </a:lvl2pPr>
            <a:lvl3pPr marL="812810" indent="0">
              <a:buNone/>
              <a:defRPr sz="1600" b="1"/>
            </a:lvl3pPr>
            <a:lvl4pPr marL="1219215" indent="0">
              <a:buNone/>
              <a:defRPr sz="1422" b="1"/>
            </a:lvl4pPr>
            <a:lvl5pPr marL="1625620" indent="0">
              <a:buNone/>
              <a:defRPr sz="1422" b="1"/>
            </a:lvl5pPr>
            <a:lvl6pPr marL="2032025" indent="0">
              <a:buNone/>
              <a:defRPr sz="1422" b="1"/>
            </a:lvl6pPr>
            <a:lvl7pPr marL="2438430" indent="0">
              <a:buNone/>
              <a:defRPr sz="1422" b="1"/>
            </a:lvl7pPr>
            <a:lvl8pPr marL="2844836" indent="0">
              <a:buNone/>
              <a:defRPr sz="1422" b="1"/>
            </a:lvl8pPr>
            <a:lvl9pPr marL="3251241" indent="0">
              <a:buNone/>
              <a:defRPr sz="1422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133"/>
            </a:lvl1pPr>
            <a:lvl2pPr>
              <a:defRPr sz="1778"/>
            </a:lvl2pPr>
            <a:lvl3pPr>
              <a:defRPr sz="1600"/>
            </a:lvl3pPr>
            <a:lvl4pPr>
              <a:defRPr sz="1422"/>
            </a:lvl4pPr>
            <a:lvl5pPr>
              <a:defRPr sz="1422"/>
            </a:lvl5pPr>
            <a:lvl6pPr>
              <a:defRPr sz="1422"/>
            </a:lvl6pPr>
            <a:lvl7pPr>
              <a:defRPr sz="1422"/>
            </a:lvl7pPr>
            <a:lvl8pPr>
              <a:defRPr sz="1422"/>
            </a:lvl8pPr>
            <a:lvl9pPr>
              <a:defRPr sz="1422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406405" indent="0">
              <a:buNone/>
              <a:defRPr sz="1778" b="1"/>
            </a:lvl2pPr>
            <a:lvl3pPr marL="812810" indent="0">
              <a:buNone/>
              <a:defRPr sz="1600" b="1"/>
            </a:lvl3pPr>
            <a:lvl4pPr marL="1219215" indent="0">
              <a:buNone/>
              <a:defRPr sz="1422" b="1"/>
            </a:lvl4pPr>
            <a:lvl5pPr marL="1625620" indent="0">
              <a:buNone/>
              <a:defRPr sz="1422" b="1"/>
            </a:lvl5pPr>
            <a:lvl6pPr marL="2032025" indent="0">
              <a:buNone/>
              <a:defRPr sz="1422" b="1"/>
            </a:lvl6pPr>
            <a:lvl7pPr marL="2438430" indent="0">
              <a:buNone/>
              <a:defRPr sz="1422" b="1"/>
            </a:lvl7pPr>
            <a:lvl8pPr marL="2844836" indent="0">
              <a:buNone/>
              <a:defRPr sz="1422" b="1"/>
            </a:lvl8pPr>
            <a:lvl9pPr marL="3251241" indent="0">
              <a:buNone/>
              <a:defRPr sz="1422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133"/>
            </a:lvl1pPr>
            <a:lvl2pPr>
              <a:defRPr sz="1778"/>
            </a:lvl2pPr>
            <a:lvl3pPr>
              <a:defRPr sz="1600"/>
            </a:lvl3pPr>
            <a:lvl4pPr>
              <a:defRPr sz="1422"/>
            </a:lvl4pPr>
            <a:lvl5pPr>
              <a:defRPr sz="1422"/>
            </a:lvl5pPr>
            <a:lvl6pPr>
              <a:defRPr sz="1422"/>
            </a:lvl6pPr>
            <a:lvl7pPr>
              <a:defRPr sz="1422"/>
            </a:lvl7pPr>
            <a:lvl8pPr>
              <a:defRPr sz="1422"/>
            </a:lvl8pPr>
            <a:lvl9pPr>
              <a:defRPr sz="1422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BFF427-632A-4E01-AB3E-C19AFB23B09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9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35813"/>
      </p:ext>
    </p:extLst>
  </p:cSld>
  <p:clrMapOvr>
    <a:masterClrMapping/>
  </p:clrMapOvr>
  <p:transition>
    <p:split orient="vert" dir="in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0F4E7F-94A8-4559-A057-146C566F21C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180350"/>
      </p:ext>
    </p:extLst>
  </p:cSld>
  <p:clrMapOvr>
    <a:masterClrMapping/>
  </p:clrMapOvr>
  <p:transition>
    <p:split orient="vert" dir="in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DAF1AE-1A4C-46C8-99EE-D2CB381DB4F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260193"/>
      </p:ext>
    </p:extLst>
  </p:cSld>
  <p:clrMapOvr>
    <a:masterClrMapping/>
  </p:clrMapOvr>
  <p:transition>
    <p:split orient="vert" dir="in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778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2844"/>
            </a:lvl1pPr>
            <a:lvl2pPr>
              <a:defRPr sz="2489"/>
            </a:lvl2pPr>
            <a:lvl3pPr>
              <a:defRPr sz="2133"/>
            </a:lvl3pPr>
            <a:lvl4pPr>
              <a:defRPr sz="1778"/>
            </a:lvl4pPr>
            <a:lvl5pPr>
              <a:defRPr sz="1778"/>
            </a:lvl5pPr>
            <a:lvl6pPr>
              <a:defRPr sz="1778"/>
            </a:lvl6pPr>
            <a:lvl7pPr>
              <a:defRPr sz="1778"/>
            </a:lvl7pPr>
            <a:lvl8pPr>
              <a:defRPr sz="1778"/>
            </a:lvl8pPr>
            <a:lvl9pPr>
              <a:defRPr sz="1778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244"/>
            </a:lvl1pPr>
            <a:lvl2pPr marL="406405" indent="0">
              <a:buNone/>
              <a:defRPr sz="1067"/>
            </a:lvl2pPr>
            <a:lvl3pPr marL="812810" indent="0">
              <a:buNone/>
              <a:defRPr sz="889"/>
            </a:lvl3pPr>
            <a:lvl4pPr marL="1219215" indent="0">
              <a:buNone/>
              <a:defRPr sz="800"/>
            </a:lvl4pPr>
            <a:lvl5pPr marL="1625620" indent="0">
              <a:buNone/>
              <a:defRPr sz="800"/>
            </a:lvl5pPr>
            <a:lvl6pPr marL="2032025" indent="0">
              <a:buNone/>
              <a:defRPr sz="800"/>
            </a:lvl6pPr>
            <a:lvl7pPr marL="2438430" indent="0">
              <a:buNone/>
              <a:defRPr sz="800"/>
            </a:lvl7pPr>
            <a:lvl8pPr marL="2844836" indent="0">
              <a:buNone/>
              <a:defRPr sz="800"/>
            </a:lvl8pPr>
            <a:lvl9pPr marL="3251241" indent="0">
              <a:buNone/>
              <a:defRPr sz="8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0301BA-8C6D-4E86-8B51-1548384D729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7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1154204"/>
      </p:ext>
    </p:extLst>
  </p:cSld>
  <p:clrMapOvr>
    <a:masterClrMapping/>
  </p:clrMapOvr>
  <p:transition>
    <p:split orient="vert" dir="in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778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844"/>
            </a:lvl1pPr>
            <a:lvl2pPr marL="406405" indent="0">
              <a:buNone/>
              <a:defRPr sz="2489"/>
            </a:lvl2pPr>
            <a:lvl3pPr marL="812810" indent="0">
              <a:buNone/>
              <a:defRPr sz="2133"/>
            </a:lvl3pPr>
            <a:lvl4pPr marL="1219215" indent="0">
              <a:buNone/>
              <a:defRPr sz="1778"/>
            </a:lvl4pPr>
            <a:lvl5pPr marL="1625620" indent="0">
              <a:buNone/>
              <a:defRPr sz="1778"/>
            </a:lvl5pPr>
            <a:lvl6pPr marL="2032025" indent="0">
              <a:buNone/>
              <a:defRPr sz="1778"/>
            </a:lvl6pPr>
            <a:lvl7pPr marL="2438430" indent="0">
              <a:buNone/>
              <a:defRPr sz="1778"/>
            </a:lvl7pPr>
            <a:lvl8pPr marL="2844836" indent="0">
              <a:buNone/>
              <a:defRPr sz="1778"/>
            </a:lvl8pPr>
            <a:lvl9pPr marL="3251241" indent="0">
              <a:buNone/>
              <a:defRPr sz="1778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244"/>
            </a:lvl1pPr>
            <a:lvl2pPr marL="406405" indent="0">
              <a:buNone/>
              <a:defRPr sz="1067"/>
            </a:lvl2pPr>
            <a:lvl3pPr marL="812810" indent="0">
              <a:buNone/>
              <a:defRPr sz="889"/>
            </a:lvl3pPr>
            <a:lvl4pPr marL="1219215" indent="0">
              <a:buNone/>
              <a:defRPr sz="800"/>
            </a:lvl4pPr>
            <a:lvl5pPr marL="1625620" indent="0">
              <a:buNone/>
              <a:defRPr sz="800"/>
            </a:lvl5pPr>
            <a:lvl6pPr marL="2032025" indent="0">
              <a:buNone/>
              <a:defRPr sz="800"/>
            </a:lvl6pPr>
            <a:lvl7pPr marL="2438430" indent="0">
              <a:buNone/>
              <a:defRPr sz="800"/>
            </a:lvl7pPr>
            <a:lvl8pPr marL="2844836" indent="0">
              <a:buNone/>
              <a:defRPr sz="800"/>
            </a:lvl8pPr>
            <a:lvl9pPr marL="3251241" indent="0">
              <a:buNone/>
              <a:defRPr sz="8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B7E6C-7466-46BE-8894-8478A8698F5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7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868962"/>
      </p:ext>
    </p:extLst>
  </p:cSld>
  <p:clrMapOvr>
    <a:masterClrMapping/>
  </p:clrMapOvr>
  <p:transition>
    <p:split orient="vert" dir="in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534BBE-57FE-48B9-A01D-2BEBE7FE417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027393"/>
      </p:ext>
    </p:extLst>
  </p:cSld>
  <p:clrMapOvr>
    <a:masterClrMapping/>
  </p:clrMapOvr>
  <p:transition>
    <p:split orient="vert" dir="in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E20B03-FE29-4360-9BDA-C72D4C314F9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998626"/>
      </p:ext>
    </p:extLst>
  </p:cSld>
  <p:clrMapOvr>
    <a:masterClrMapping/>
  </p:clrMapOvr>
  <p:transition>
    <p:split orient="vert" dir="in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206278-45FA-471C-94C9-5D3E602DC359}" type="slidenum">
              <a:rPr lang="pt-BR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8752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E029A3-EA8E-4E2C-B915-E284CE260530}" type="slidenum">
              <a:rPr lang="pt-BR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596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BA263-F4B6-4825-A95F-D6EB0FEA0140}" type="slidenum">
              <a:rPr lang="pt-BR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74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4B5877-6409-49CA-8555-29383C433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FAA5A-D625-4AA3-AF37-1D9F2D2F2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E44B038-D906-4090-8031-CED3C67A0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AE7A90A-459A-4C45-858B-399C0F2CF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AD3C30C-76DD-4804-9A03-DDC0891B61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BEBDD2C-F390-4740-BE92-0B9F64065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E47DAA6-8253-44E1-B45E-4E32F99B7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DFF3198-265F-4D00-A975-6D41974C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2F5DB4-FD72-4B0B-BF7E-B4E07252D9E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746239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B2C431-2E88-42A9-A0CF-19596887AF37}" type="slidenum">
              <a:rPr lang="pt-BR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2552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02EDCC-7EB4-4CD5-A754-93946D62DE28}" type="slidenum">
              <a:rPr lang="pt-BR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3419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6C927A-D72E-4466-BDFC-09BF24309FC6}" type="slidenum">
              <a:rPr lang="pt-BR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947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60A592-EE31-4FD1-8984-23A6234D7B9D}" type="slidenum">
              <a:rPr lang="pt-BR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0233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6D25E5-6AA7-4ECD-AC8E-80CA68CAC2CB}" type="slidenum">
              <a:rPr lang="pt-BR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0838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pPr>
              <a:defRPr/>
            </a:pPr>
            <a:fld id="{2A934D38-52D1-4640-AEC0-C9B704617665}" type="slidenum">
              <a:rPr lang="pt-BR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068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7B0988-4DA4-4F28-9584-74B851867CDC}" type="slidenum">
              <a:rPr lang="pt-BR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311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9D8510-F1EE-46ED-8451-C9BEB57F1BAF}" type="slidenum">
              <a:rPr lang="pt-BR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811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FCC79-FCAE-4654-8624-F7BB6657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5A70B24-0514-45F5-A797-3D97172E3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ECE8A31-6F1C-4D9D-9D6D-9465A76AB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477E049-360F-4EE4-BE20-ECA7069C9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04776C-F304-461B-BC71-D5F5219210D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34698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DF83200-6543-483B-8CA5-21C0BDC4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FABB0EB-BAC9-4639-8FF0-7ABC772C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1F0803-3C92-499D-AE3E-ED199EDE4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103B15-BD7C-4C1D-9F4E-1D710B7493C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11982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8E00E-85FE-405B-9CF5-FE79211E8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40E328-BFE3-48D5-B794-3CCFB11BF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D27094-F5AD-45F3-B769-8AB837584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99443E-25F3-48D3-9BAC-D22EE89D8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4A9671-DDCC-443F-A558-CF4D7F56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B462BC9-6AA6-4903-B8B5-3804FB11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04A8DD-BE41-457A-878D-AA010A4CA48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82574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8D266-2BC2-4628-8C6E-89F29F4F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9E2AFC9-F4E6-4CE2-A5E5-87AB40793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E85F741-B532-4A3E-9EF8-2B2865441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BFD943-103E-4B30-8987-C13E86BE2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9BF947-09CC-4B1E-815C-BFCD9F568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1F9574-A2DD-4F17-80EE-2AB80DD1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595057-09A5-4D9B-BBFD-435640B834E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7530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1E1E4B1-9B87-4F2A-8FF0-3646155A8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6F98A88-01B5-42E2-95CD-6CDDD1AA50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1A0E025-F86A-456C-8A68-F7D5C13DBF8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pt-BR" altLang="pt-B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AD17BD1-6AC9-4102-85DE-3D14EFA87BF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t-BR" altLang="pt-B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F4C948A-7B86-45EF-AFE3-BBC234AA799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BB159F0-18EB-4DAC-80E5-1B81115586AF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99911A8-8B73-4EAD-87C9-2932D03988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F1D7469-F072-45B3-A22C-9B86A2D90C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6B7EF33-CA55-4D8F-85BA-8F91BB3A19A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9E55A18-6CD1-46C2-9670-DC311DDF060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Arial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EEA3857-1688-40B8-BAEF-AEDE80C84BB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62949-10E5-471D-AB0D-6064264116A7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84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17042C7D-0DF6-4D10-ABDC-07EDC3EC819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EFED901B-581E-4E49-8B4F-E6EDA19E24A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3F75D8-C5EC-4A84-B126-329767584F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D49BC3B-5230-4D47-B78F-BBEE27579666}" type="datetimeFigureOut">
              <a:rPr lang="pt-BR"/>
              <a:pPr>
                <a:defRPr/>
              </a:pPr>
              <a:t>23/05/2024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583A22-3FA8-48F3-A540-AAC261B1E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B7297A-DA62-4987-862E-0C85BEACE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A5265D33-6FA5-49AF-854E-2B029B79A3BE}" type="slidenum">
              <a:rPr lang="pt-BR" altLang="pt-BR"/>
              <a:pPr/>
              <a:t>‹nº›</a:t>
            </a:fld>
            <a:endParaRPr lang="pt-BR" altLang="pt-BR"/>
          </a:p>
        </p:txBody>
      </p:sp>
      <p:pic>
        <p:nvPicPr>
          <p:cNvPr id="1031" name="Imagem 6">
            <a:extLst>
              <a:ext uri="{FF2B5EF4-FFF2-40B4-BE49-F238E27FC236}">
                <a16:creationId xmlns:a16="http://schemas.microsoft.com/office/drawing/2014/main" id="{683A887B-3159-4E3A-B5A8-0D77FF0C480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34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303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/>
          </p:cNvGrpSpPr>
          <p:nvPr/>
        </p:nvGrpSpPr>
        <p:grpSpPr bwMode="auto">
          <a:xfrm>
            <a:off x="2" y="0"/>
            <a:ext cx="9159875" cy="6858000"/>
            <a:chOff x="0" y="0"/>
            <a:chExt cx="5770" cy="4320"/>
          </a:xfrm>
        </p:grpSpPr>
        <p:sp>
          <p:nvSpPr>
            <p:cNvPr id="4099" name="Rectangle 3"/>
            <p:cNvSpPr>
              <a:spLocks noChangeArrowheads="1"/>
            </p:cNvSpPr>
            <p:nvPr userDrawn="1"/>
          </p:nvSpPr>
          <p:spPr bwMode="hidden">
            <a:xfrm>
              <a:off x="5232" y="1"/>
              <a:ext cx="528" cy="4319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94118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0" name="Rectangle 4"/>
            <p:cNvSpPr>
              <a:spLocks noChangeArrowheads="1"/>
            </p:cNvSpPr>
            <p:nvPr userDrawn="1"/>
          </p:nvSpPr>
          <p:spPr bwMode="hidden">
            <a:xfrm>
              <a:off x="1056" y="0"/>
              <a:ext cx="192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1" name="Rectangle 5"/>
            <p:cNvSpPr>
              <a:spLocks noChangeArrowheads="1"/>
            </p:cNvSpPr>
            <p:nvPr userDrawn="1"/>
          </p:nvSpPr>
          <p:spPr bwMode="hidden">
            <a:xfrm>
              <a:off x="1728" y="0"/>
              <a:ext cx="432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2" name="Rectangle 6"/>
            <p:cNvSpPr>
              <a:spLocks noChangeArrowheads="1"/>
            </p:cNvSpPr>
            <p:nvPr userDrawn="1"/>
          </p:nvSpPr>
          <p:spPr bwMode="hidden">
            <a:xfrm>
              <a:off x="2256" y="0"/>
              <a:ext cx="240" cy="43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3" name="Rectangle 7"/>
            <p:cNvSpPr>
              <a:spLocks noChangeArrowheads="1"/>
            </p:cNvSpPr>
            <p:nvPr userDrawn="1"/>
          </p:nvSpPr>
          <p:spPr bwMode="hidden">
            <a:xfrm>
              <a:off x="1344" y="0"/>
              <a:ext cx="384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4" name="Rectangle 8"/>
            <p:cNvSpPr>
              <a:spLocks noChangeArrowheads="1"/>
            </p:cNvSpPr>
            <p:nvPr userDrawn="1"/>
          </p:nvSpPr>
          <p:spPr bwMode="hidden">
            <a:xfrm>
              <a:off x="480" y="0"/>
              <a:ext cx="576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5" name="Rectangle 9"/>
            <p:cNvSpPr>
              <a:spLocks noChangeArrowheads="1"/>
            </p:cNvSpPr>
            <p:nvPr userDrawn="1"/>
          </p:nvSpPr>
          <p:spPr bwMode="hidden">
            <a:xfrm>
              <a:off x="288" y="0"/>
              <a:ext cx="192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shade val="8470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6" name="Rectangle 10"/>
            <p:cNvSpPr>
              <a:spLocks noChangeArrowheads="1"/>
            </p:cNvSpPr>
            <p:nvPr userDrawn="1"/>
          </p:nvSpPr>
          <p:spPr bwMode="hidden">
            <a:xfrm>
              <a:off x="0" y="0"/>
              <a:ext cx="288" cy="4320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7" name="Rectangle 11"/>
            <p:cNvSpPr>
              <a:spLocks noChangeArrowheads="1"/>
            </p:cNvSpPr>
            <p:nvPr userDrawn="1"/>
          </p:nvSpPr>
          <p:spPr bwMode="hidden">
            <a:xfrm>
              <a:off x="2160" y="0"/>
              <a:ext cx="240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8" name="Rectangle 12"/>
            <p:cNvSpPr>
              <a:spLocks noChangeArrowheads="1"/>
            </p:cNvSpPr>
            <p:nvPr userDrawn="1"/>
          </p:nvSpPr>
          <p:spPr bwMode="hidden">
            <a:xfrm>
              <a:off x="2784" y="0"/>
              <a:ext cx="528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9" name="Rectangle 13"/>
            <p:cNvSpPr>
              <a:spLocks noChangeArrowheads="1"/>
            </p:cNvSpPr>
            <p:nvPr userDrawn="1"/>
          </p:nvSpPr>
          <p:spPr bwMode="hidden">
            <a:xfrm>
              <a:off x="1248" y="0"/>
              <a:ext cx="144" cy="432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0" name="Rectangle 14"/>
            <p:cNvSpPr>
              <a:spLocks noChangeArrowheads="1"/>
            </p:cNvSpPr>
            <p:nvPr userDrawn="1"/>
          </p:nvSpPr>
          <p:spPr bwMode="hidden">
            <a:xfrm>
              <a:off x="3300" y="0"/>
              <a:ext cx="252" cy="432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1" name="Rectangle 15"/>
            <p:cNvSpPr>
              <a:spLocks noChangeArrowheads="1"/>
            </p:cNvSpPr>
            <p:nvPr userDrawn="1"/>
          </p:nvSpPr>
          <p:spPr bwMode="hidden">
            <a:xfrm>
              <a:off x="4656" y="0"/>
              <a:ext cx="144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shade val="96863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2" name="Rectangle 16"/>
            <p:cNvSpPr>
              <a:spLocks noChangeArrowheads="1"/>
            </p:cNvSpPr>
            <p:nvPr userDrawn="1"/>
          </p:nvSpPr>
          <p:spPr bwMode="hidden">
            <a:xfrm>
              <a:off x="4608" y="0"/>
              <a:ext cx="672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3" name="Rectangle 17"/>
            <p:cNvSpPr>
              <a:spLocks noChangeArrowheads="1"/>
            </p:cNvSpPr>
            <p:nvPr userDrawn="1"/>
          </p:nvSpPr>
          <p:spPr bwMode="hidden">
            <a:xfrm>
              <a:off x="3504" y="0"/>
              <a:ext cx="624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4" name="Rectangle 18"/>
            <p:cNvSpPr>
              <a:spLocks noChangeArrowheads="1"/>
            </p:cNvSpPr>
            <p:nvPr userDrawn="1"/>
          </p:nvSpPr>
          <p:spPr bwMode="hidden">
            <a:xfrm>
              <a:off x="3840" y="0"/>
              <a:ext cx="528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5" name="Rectangle 19"/>
            <p:cNvSpPr>
              <a:spLocks noChangeArrowheads="1"/>
            </p:cNvSpPr>
            <p:nvPr userDrawn="1"/>
          </p:nvSpPr>
          <p:spPr bwMode="hidden">
            <a:xfrm>
              <a:off x="4368" y="0"/>
              <a:ext cx="240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shade val="96863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6" name="Rectangle 20"/>
            <p:cNvSpPr>
              <a:spLocks noChangeArrowheads="1"/>
            </p:cNvSpPr>
            <p:nvPr userDrawn="1"/>
          </p:nvSpPr>
          <p:spPr bwMode="hidden">
            <a:xfrm>
              <a:off x="2680" y="0"/>
              <a:ext cx="152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7" name="Rectangle 21"/>
            <p:cNvSpPr>
              <a:spLocks noChangeArrowheads="1"/>
            </p:cNvSpPr>
            <p:nvPr userDrawn="1"/>
          </p:nvSpPr>
          <p:spPr bwMode="hidden">
            <a:xfrm>
              <a:off x="2366" y="0"/>
              <a:ext cx="336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8" name="Freeform 22"/>
            <p:cNvSpPr>
              <a:spLocks/>
            </p:cNvSpPr>
            <p:nvPr userDrawn="1"/>
          </p:nvSpPr>
          <p:spPr bwMode="hidden">
            <a:xfrm>
              <a:off x="1" y="3875"/>
              <a:ext cx="5760" cy="445"/>
            </a:xfrm>
            <a:custGeom>
              <a:avLst/>
              <a:gdLst/>
              <a:ahLst/>
              <a:cxnLst>
                <a:cxn ang="0">
                  <a:pos x="5700" y="86"/>
                </a:cxn>
                <a:cxn ang="0">
                  <a:pos x="5508" y="86"/>
                </a:cxn>
                <a:cxn ang="0">
                  <a:pos x="5454" y="76"/>
                </a:cxn>
                <a:cxn ang="0">
                  <a:pos x="5448" y="65"/>
                </a:cxn>
                <a:cxn ang="0">
                  <a:pos x="5442" y="44"/>
                </a:cxn>
                <a:cxn ang="0">
                  <a:pos x="5414" y="18"/>
                </a:cxn>
                <a:cxn ang="0">
                  <a:pos x="5332" y="7"/>
                </a:cxn>
                <a:cxn ang="0">
                  <a:pos x="5051" y="22"/>
                </a:cxn>
                <a:cxn ang="0">
                  <a:pos x="4986" y="55"/>
                </a:cxn>
                <a:cxn ang="0">
                  <a:pos x="4854" y="102"/>
                </a:cxn>
                <a:cxn ang="0">
                  <a:pos x="4740" y="112"/>
                </a:cxn>
                <a:cxn ang="0">
                  <a:pos x="4662" y="91"/>
                </a:cxn>
                <a:cxn ang="0">
                  <a:pos x="4598" y="25"/>
                </a:cxn>
                <a:cxn ang="0">
                  <a:pos x="4514" y="9"/>
                </a:cxn>
                <a:cxn ang="0">
                  <a:pos x="4410" y="39"/>
                </a:cxn>
                <a:cxn ang="0">
                  <a:pos x="4236" y="81"/>
                </a:cxn>
                <a:cxn ang="0">
                  <a:pos x="4020" y="102"/>
                </a:cxn>
                <a:cxn ang="0">
                  <a:pos x="3810" y="102"/>
                </a:cxn>
                <a:cxn ang="0">
                  <a:pos x="3654" y="76"/>
                </a:cxn>
                <a:cxn ang="0">
                  <a:pos x="3594" y="50"/>
                </a:cxn>
                <a:cxn ang="0">
                  <a:pos x="3528" y="44"/>
                </a:cxn>
                <a:cxn ang="0">
                  <a:pos x="3480" y="55"/>
                </a:cxn>
                <a:cxn ang="0">
                  <a:pos x="3420" y="76"/>
                </a:cxn>
                <a:cxn ang="0">
                  <a:pos x="3048" y="112"/>
                </a:cxn>
                <a:cxn ang="0">
                  <a:pos x="2844" y="128"/>
                </a:cxn>
                <a:cxn ang="0">
                  <a:pos x="2742" y="117"/>
                </a:cxn>
                <a:cxn ang="0">
                  <a:pos x="2710" y="56"/>
                </a:cxn>
                <a:cxn ang="0">
                  <a:pos x="2658" y="50"/>
                </a:cxn>
                <a:cxn ang="0">
                  <a:pos x="2558" y="95"/>
                </a:cxn>
                <a:cxn ang="0">
                  <a:pos x="2444" y="109"/>
                </a:cxn>
                <a:cxn ang="0">
                  <a:pos x="2322" y="91"/>
                </a:cxn>
                <a:cxn ang="0">
                  <a:pos x="2274" y="70"/>
                </a:cxn>
                <a:cxn ang="0">
                  <a:pos x="2185" y="3"/>
                </a:cxn>
                <a:cxn ang="0">
                  <a:pos x="2048" y="64"/>
                </a:cxn>
                <a:cxn ang="0">
                  <a:pos x="1794" y="102"/>
                </a:cxn>
                <a:cxn ang="0">
                  <a:pos x="1560" y="91"/>
                </a:cxn>
                <a:cxn ang="0">
                  <a:pos x="1482" y="76"/>
                </a:cxn>
                <a:cxn ang="0">
                  <a:pos x="1428" y="50"/>
                </a:cxn>
                <a:cxn ang="0">
                  <a:pos x="1374" y="44"/>
                </a:cxn>
                <a:cxn ang="0">
                  <a:pos x="1308" y="55"/>
                </a:cxn>
                <a:cxn ang="0">
                  <a:pos x="1140" y="107"/>
                </a:cxn>
                <a:cxn ang="0">
                  <a:pos x="948" y="143"/>
                </a:cxn>
                <a:cxn ang="0">
                  <a:pos x="708" y="138"/>
                </a:cxn>
                <a:cxn ang="0">
                  <a:pos x="534" y="96"/>
                </a:cxn>
                <a:cxn ang="0">
                  <a:pos x="444" y="55"/>
                </a:cxn>
                <a:cxn ang="0">
                  <a:pos x="396" y="34"/>
                </a:cxn>
                <a:cxn ang="0">
                  <a:pos x="378" y="39"/>
                </a:cxn>
                <a:cxn ang="0">
                  <a:pos x="342" y="70"/>
                </a:cxn>
                <a:cxn ang="0">
                  <a:pos x="288" y="96"/>
                </a:cxn>
                <a:cxn ang="0">
                  <a:pos x="192" y="112"/>
                </a:cxn>
                <a:cxn ang="0">
                  <a:pos x="90" y="112"/>
                </a:cxn>
                <a:cxn ang="0">
                  <a:pos x="0" y="96"/>
                </a:cxn>
                <a:cxn ang="0">
                  <a:pos x="5760" y="445"/>
                </a:cxn>
              </a:cxnLst>
              <a:rect l="0" t="0" r="r" b="b"/>
              <a:pathLst>
                <a:path w="5760" h="445">
                  <a:moveTo>
                    <a:pt x="5760" y="445"/>
                  </a:moveTo>
                  <a:lnTo>
                    <a:pt x="5760" y="76"/>
                  </a:lnTo>
                  <a:lnTo>
                    <a:pt x="5730" y="81"/>
                  </a:lnTo>
                  <a:lnTo>
                    <a:pt x="5700" y="86"/>
                  </a:lnTo>
                  <a:lnTo>
                    <a:pt x="5646" y="91"/>
                  </a:lnTo>
                  <a:lnTo>
                    <a:pt x="5592" y="91"/>
                  </a:lnTo>
                  <a:lnTo>
                    <a:pt x="5544" y="91"/>
                  </a:lnTo>
                  <a:lnTo>
                    <a:pt x="5508" y="86"/>
                  </a:lnTo>
                  <a:lnTo>
                    <a:pt x="5490" y="86"/>
                  </a:lnTo>
                  <a:lnTo>
                    <a:pt x="5478" y="81"/>
                  </a:lnTo>
                  <a:lnTo>
                    <a:pt x="5466" y="76"/>
                  </a:lnTo>
                  <a:lnTo>
                    <a:pt x="5454" y="76"/>
                  </a:lnTo>
                  <a:lnTo>
                    <a:pt x="5454" y="70"/>
                  </a:lnTo>
                  <a:lnTo>
                    <a:pt x="5454" y="70"/>
                  </a:lnTo>
                  <a:lnTo>
                    <a:pt x="5448" y="70"/>
                  </a:lnTo>
                  <a:lnTo>
                    <a:pt x="5448" y="65"/>
                  </a:lnTo>
                  <a:lnTo>
                    <a:pt x="5448" y="60"/>
                  </a:lnTo>
                  <a:lnTo>
                    <a:pt x="5448" y="55"/>
                  </a:lnTo>
                  <a:lnTo>
                    <a:pt x="5442" y="50"/>
                  </a:lnTo>
                  <a:lnTo>
                    <a:pt x="5442" y="44"/>
                  </a:lnTo>
                  <a:lnTo>
                    <a:pt x="5436" y="39"/>
                  </a:lnTo>
                  <a:lnTo>
                    <a:pt x="5424" y="34"/>
                  </a:lnTo>
                  <a:lnTo>
                    <a:pt x="5418" y="29"/>
                  </a:lnTo>
                  <a:lnTo>
                    <a:pt x="5414" y="18"/>
                  </a:lnTo>
                  <a:lnTo>
                    <a:pt x="5401" y="16"/>
                  </a:lnTo>
                  <a:lnTo>
                    <a:pt x="5386" y="10"/>
                  </a:lnTo>
                  <a:lnTo>
                    <a:pt x="5368" y="7"/>
                  </a:lnTo>
                  <a:lnTo>
                    <a:pt x="5332" y="7"/>
                  </a:lnTo>
                  <a:lnTo>
                    <a:pt x="5246" y="10"/>
                  </a:lnTo>
                  <a:lnTo>
                    <a:pt x="5144" y="7"/>
                  </a:lnTo>
                  <a:lnTo>
                    <a:pt x="5090" y="16"/>
                  </a:lnTo>
                  <a:lnTo>
                    <a:pt x="5051" y="22"/>
                  </a:lnTo>
                  <a:lnTo>
                    <a:pt x="5036" y="30"/>
                  </a:lnTo>
                  <a:lnTo>
                    <a:pt x="5022" y="39"/>
                  </a:lnTo>
                  <a:lnTo>
                    <a:pt x="5010" y="44"/>
                  </a:lnTo>
                  <a:lnTo>
                    <a:pt x="4986" y="55"/>
                  </a:lnTo>
                  <a:lnTo>
                    <a:pt x="4950" y="70"/>
                  </a:lnTo>
                  <a:lnTo>
                    <a:pt x="4920" y="86"/>
                  </a:lnTo>
                  <a:lnTo>
                    <a:pt x="4884" y="96"/>
                  </a:lnTo>
                  <a:lnTo>
                    <a:pt x="4854" y="102"/>
                  </a:lnTo>
                  <a:lnTo>
                    <a:pt x="4824" y="107"/>
                  </a:lnTo>
                  <a:lnTo>
                    <a:pt x="4794" y="112"/>
                  </a:lnTo>
                  <a:lnTo>
                    <a:pt x="4764" y="112"/>
                  </a:lnTo>
                  <a:lnTo>
                    <a:pt x="4740" y="112"/>
                  </a:lnTo>
                  <a:lnTo>
                    <a:pt x="4716" y="107"/>
                  </a:lnTo>
                  <a:lnTo>
                    <a:pt x="4698" y="102"/>
                  </a:lnTo>
                  <a:lnTo>
                    <a:pt x="4674" y="96"/>
                  </a:lnTo>
                  <a:lnTo>
                    <a:pt x="4662" y="91"/>
                  </a:lnTo>
                  <a:lnTo>
                    <a:pt x="4644" y="86"/>
                  </a:lnTo>
                  <a:lnTo>
                    <a:pt x="4631" y="66"/>
                  </a:lnTo>
                  <a:lnTo>
                    <a:pt x="4617" y="42"/>
                  </a:lnTo>
                  <a:lnTo>
                    <a:pt x="4598" y="25"/>
                  </a:lnTo>
                  <a:lnTo>
                    <a:pt x="4584" y="13"/>
                  </a:lnTo>
                  <a:lnTo>
                    <a:pt x="4565" y="4"/>
                  </a:lnTo>
                  <a:lnTo>
                    <a:pt x="4535" y="3"/>
                  </a:lnTo>
                  <a:lnTo>
                    <a:pt x="4514" y="9"/>
                  </a:lnTo>
                  <a:lnTo>
                    <a:pt x="4494" y="18"/>
                  </a:lnTo>
                  <a:lnTo>
                    <a:pt x="4471" y="23"/>
                  </a:lnTo>
                  <a:lnTo>
                    <a:pt x="4440" y="29"/>
                  </a:lnTo>
                  <a:lnTo>
                    <a:pt x="4410" y="39"/>
                  </a:lnTo>
                  <a:lnTo>
                    <a:pt x="4374" y="50"/>
                  </a:lnTo>
                  <a:lnTo>
                    <a:pt x="4332" y="60"/>
                  </a:lnTo>
                  <a:lnTo>
                    <a:pt x="4284" y="76"/>
                  </a:lnTo>
                  <a:lnTo>
                    <a:pt x="4236" y="81"/>
                  </a:lnTo>
                  <a:lnTo>
                    <a:pt x="4183" y="91"/>
                  </a:lnTo>
                  <a:lnTo>
                    <a:pt x="4128" y="96"/>
                  </a:lnTo>
                  <a:lnTo>
                    <a:pt x="4074" y="102"/>
                  </a:lnTo>
                  <a:lnTo>
                    <a:pt x="4020" y="102"/>
                  </a:lnTo>
                  <a:lnTo>
                    <a:pt x="3966" y="102"/>
                  </a:lnTo>
                  <a:lnTo>
                    <a:pt x="3912" y="102"/>
                  </a:lnTo>
                  <a:lnTo>
                    <a:pt x="3858" y="102"/>
                  </a:lnTo>
                  <a:lnTo>
                    <a:pt x="3810" y="102"/>
                  </a:lnTo>
                  <a:lnTo>
                    <a:pt x="3762" y="96"/>
                  </a:lnTo>
                  <a:lnTo>
                    <a:pt x="3726" y="91"/>
                  </a:lnTo>
                  <a:lnTo>
                    <a:pt x="3684" y="81"/>
                  </a:lnTo>
                  <a:lnTo>
                    <a:pt x="3654" y="76"/>
                  </a:lnTo>
                  <a:lnTo>
                    <a:pt x="3642" y="70"/>
                  </a:lnTo>
                  <a:lnTo>
                    <a:pt x="3630" y="65"/>
                  </a:lnTo>
                  <a:lnTo>
                    <a:pt x="3612" y="60"/>
                  </a:lnTo>
                  <a:lnTo>
                    <a:pt x="3594" y="50"/>
                  </a:lnTo>
                  <a:lnTo>
                    <a:pt x="3576" y="50"/>
                  </a:lnTo>
                  <a:lnTo>
                    <a:pt x="3558" y="44"/>
                  </a:lnTo>
                  <a:lnTo>
                    <a:pt x="3540" y="44"/>
                  </a:lnTo>
                  <a:lnTo>
                    <a:pt x="3528" y="44"/>
                  </a:lnTo>
                  <a:lnTo>
                    <a:pt x="3516" y="50"/>
                  </a:lnTo>
                  <a:lnTo>
                    <a:pt x="3504" y="50"/>
                  </a:lnTo>
                  <a:lnTo>
                    <a:pt x="3492" y="55"/>
                  </a:lnTo>
                  <a:lnTo>
                    <a:pt x="3480" y="55"/>
                  </a:lnTo>
                  <a:lnTo>
                    <a:pt x="3468" y="65"/>
                  </a:lnTo>
                  <a:lnTo>
                    <a:pt x="3456" y="70"/>
                  </a:lnTo>
                  <a:lnTo>
                    <a:pt x="3450" y="70"/>
                  </a:lnTo>
                  <a:lnTo>
                    <a:pt x="3420" y="76"/>
                  </a:lnTo>
                  <a:lnTo>
                    <a:pt x="3330" y="81"/>
                  </a:lnTo>
                  <a:lnTo>
                    <a:pt x="3204" y="91"/>
                  </a:lnTo>
                  <a:lnTo>
                    <a:pt x="3126" y="102"/>
                  </a:lnTo>
                  <a:lnTo>
                    <a:pt x="3048" y="112"/>
                  </a:lnTo>
                  <a:lnTo>
                    <a:pt x="2970" y="123"/>
                  </a:lnTo>
                  <a:lnTo>
                    <a:pt x="2904" y="128"/>
                  </a:lnTo>
                  <a:lnTo>
                    <a:pt x="2868" y="128"/>
                  </a:lnTo>
                  <a:lnTo>
                    <a:pt x="2844" y="128"/>
                  </a:lnTo>
                  <a:lnTo>
                    <a:pt x="2814" y="128"/>
                  </a:lnTo>
                  <a:lnTo>
                    <a:pt x="2790" y="128"/>
                  </a:lnTo>
                  <a:lnTo>
                    <a:pt x="2766" y="123"/>
                  </a:lnTo>
                  <a:lnTo>
                    <a:pt x="2742" y="117"/>
                  </a:lnTo>
                  <a:lnTo>
                    <a:pt x="2724" y="112"/>
                  </a:lnTo>
                  <a:lnTo>
                    <a:pt x="2706" y="107"/>
                  </a:lnTo>
                  <a:lnTo>
                    <a:pt x="2704" y="83"/>
                  </a:lnTo>
                  <a:lnTo>
                    <a:pt x="2710" y="56"/>
                  </a:lnTo>
                  <a:lnTo>
                    <a:pt x="2710" y="36"/>
                  </a:lnTo>
                  <a:lnTo>
                    <a:pt x="2696" y="25"/>
                  </a:lnTo>
                  <a:lnTo>
                    <a:pt x="2672" y="36"/>
                  </a:lnTo>
                  <a:lnTo>
                    <a:pt x="2658" y="50"/>
                  </a:lnTo>
                  <a:lnTo>
                    <a:pt x="2638" y="60"/>
                  </a:lnTo>
                  <a:lnTo>
                    <a:pt x="2614" y="76"/>
                  </a:lnTo>
                  <a:lnTo>
                    <a:pt x="2590" y="84"/>
                  </a:lnTo>
                  <a:lnTo>
                    <a:pt x="2558" y="95"/>
                  </a:lnTo>
                  <a:lnTo>
                    <a:pt x="2536" y="98"/>
                  </a:lnTo>
                  <a:lnTo>
                    <a:pt x="2508" y="102"/>
                  </a:lnTo>
                  <a:lnTo>
                    <a:pt x="2478" y="105"/>
                  </a:lnTo>
                  <a:lnTo>
                    <a:pt x="2444" y="109"/>
                  </a:lnTo>
                  <a:lnTo>
                    <a:pt x="2410" y="110"/>
                  </a:lnTo>
                  <a:lnTo>
                    <a:pt x="2374" y="107"/>
                  </a:lnTo>
                  <a:lnTo>
                    <a:pt x="2348" y="103"/>
                  </a:lnTo>
                  <a:lnTo>
                    <a:pt x="2322" y="91"/>
                  </a:lnTo>
                  <a:lnTo>
                    <a:pt x="2304" y="86"/>
                  </a:lnTo>
                  <a:lnTo>
                    <a:pt x="2292" y="81"/>
                  </a:lnTo>
                  <a:lnTo>
                    <a:pt x="2286" y="76"/>
                  </a:lnTo>
                  <a:lnTo>
                    <a:pt x="2274" y="70"/>
                  </a:lnTo>
                  <a:lnTo>
                    <a:pt x="2268" y="65"/>
                  </a:lnTo>
                  <a:lnTo>
                    <a:pt x="2246" y="18"/>
                  </a:lnTo>
                  <a:lnTo>
                    <a:pt x="2224" y="0"/>
                  </a:lnTo>
                  <a:lnTo>
                    <a:pt x="2185" y="3"/>
                  </a:lnTo>
                  <a:lnTo>
                    <a:pt x="2156" y="16"/>
                  </a:lnTo>
                  <a:lnTo>
                    <a:pt x="2126" y="22"/>
                  </a:lnTo>
                  <a:lnTo>
                    <a:pt x="2081" y="49"/>
                  </a:lnTo>
                  <a:lnTo>
                    <a:pt x="2048" y="64"/>
                  </a:lnTo>
                  <a:lnTo>
                    <a:pt x="2018" y="76"/>
                  </a:lnTo>
                  <a:lnTo>
                    <a:pt x="1986" y="96"/>
                  </a:lnTo>
                  <a:lnTo>
                    <a:pt x="1896" y="102"/>
                  </a:lnTo>
                  <a:lnTo>
                    <a:pt x="1794" y="102"/>
                  </a:lnTo>
                  <a:lnTo>
                    <a:pt x="1692" y="102"/>
                  </a:lnTo>
                  <a:lnTo>
                    <a:pt x="1644" y="102"/>
                  </a:lnTo>
                  <a:lnTo>
                    <a:pt x="1602" y="96"/>
                  </a:lnTo>
                  <a:lnTo>
                    <a:pt x="1560" y="91"/>
                  </a:lnTo>
                  <a:lnTo>
                    <a:pt x="1524" y="86"/>
                  </a:lnTo>
                  <a:lnTo>
                    <a:pt x="1506" y="86"/>
                  </a:lnTo>
                  <a:lnTo>
                    <a:pt x="1494" y="81"/>
                  </a:lnTo>
                  <a:lnTo>
                    <a:pt x="1482" y="76"/>
                  </a:lnTo>
                  <a:lnTo>
                    <a:pt x="1476" y="70"/>
                  </a:lnTo>
                  <a:lnTo>
                    <a:pt x="1458" y="65"/>
                  </a:lnTo>
                  <a:lnTo>
                    <a:pt x="1440" y="55"/>
                  </a:lnTo>
                  <a:lnTo>
                    <a:pt x="1428" y="50"/>
                  </a:lnTo>
                  <a:lnTo>
                    <a:pt x="1410" y="50"/>
                  </a:lnTo>
                  <a:lnTo>
                    <a:pt x="1398" y="44"/>
                  </a:lnTo>
                  <a:lnTo>
                    <a:pt x="1386" y="44"/>
                  </a:lnTo>
                  <a:lnTo>
                    <a:pt x="1374" y="44"/>
                  </a:lnTo>
                  <a:lnTo>
                    <a:pt x="1356" y="44"/>
                  </a:lnTo>
                  <a:lnTo>
                    <a:pt x="1344" y="44"/>
                  </a:lnTo>
                  <a:lnTo>
                    <a:pt x="1332" y="50"/>
                  </a:lnTo>
                  <a:lnTo>
                    <a:pt x="1308" y="55"/>
                  </a:lnTo>
                  <a:lnTo>
                    <a:pt x="1260" y="70"/>
                  </a:lnTo>
                  <a:lnTo>
                    <a:pt x="1218" y="86"/>
                  </a:lnTo>
                  <a:lnTo>
                    <a:pt x="1176" y="96"/>
                  </a:lnTo>
                  <a:lnTo>
                    <a:pt x="1140" y="107"/>
                  </a:lnTo>
                  <a:lnTo>
                    <a:pt x="1098" y="117"/>
                  </a:lnTo>
                  <a:lnTo>
                    <a:pt x="1062" y="128"/>
                  </a:lnTo>
                  <a:lnTo>
                    <a:pt x="1020" y="133"/>
                  </a:lnTo>
                  <a:lnTo>
                    <a:pt x="948" y="143"/>
                  </a:lnTo>
                  <a:lnTo>
                    <a:pt x="882" y="149"/>
                  </a:lnTo>
                  <a:lnTo>
                    <a:pt x="822" y="149"/>
                  </a:lnTo>
                  <a:lnTo>
                    <a:pt x="762" y="143"/>
                  </a:lnTo>
                  <a:lnTo>
                    <a:pt x="708" y="138"/>
                  </a:lnTo>
                  <a:lnTo>
                    <a:pt x="654" y="128"/>
                  </a:lnTo>
                  <a:lnTo>
                    <a:pt x="612" y="117"/>
                  </a:lnTo>
                  <a:lnTo>
                    <a:pt x="570" y="107"/>
                  </a:lnTo>
                  <a:lnTo>
                    <a:pt x="534" y="96"/>
                  </a:lnTo>
                  <a:lnTo>
                    <a:pt x="504" y="86"/>
                  </a:lnTo>
                  <a:lnTo>
                    <a:pt x="480" y="76"/>
                  </a:lnTo>
                  <a:lnTo>
                    <a:pt x="462" y="65"/>
                  </a:lnTo>
                  <a:lnTo>
                    <a:pt x="444" y="55"/>
                  </a:lnTo>
                  <a:lnTo>
                    <a:pt x="426" y="44"/>
                  </a:lnTo>
                  <a:lnTo>
                    <a:pt x="408" y="34"/>
                  </a:lnTo>
                  <a:lnTo>
                    <a:pt x="402" y="34"/>
                  </a:lnTo>
                  <a:lnTo>
                    <a:pt x="396" y="34"/>
                  </a:lnTo>
                  <a:lnTo>
                    <a:pt x="390" y="34"/>
                  </a:lnTo>
                  <a:lnTo>
                    <a:pt x="390" y="34"/>
                  </a:lnTo>
                  <a:lnTo>
                    <a:pt x="384" y="34"/>
                  </a:lnTo>
                  <a:lnTo>
                    <a:pt x="378" y="39"/>
                  </a:lnTo>
                  <a:lnTo>
                    <a:pt x="372" y="44"/>
                  </a:lnTo>
                  <a:lnTo>
                    <a:pt x="360" y="55"/>
                  </a:lnTo>
                  <a:lnTo>
                    <a:pt x="348" y="65"/>
                  </a:lnTo>
                  <a:lnTo>
                    <a:pt x="342" y="70"/>
                  </a:lnTo>
                  <a:lnTo>
                    <a:pt x="336" y="76"/>
                  </a:lnTo>
                  <a:lnTo>
                    <a:pt x="324" y="86"/>
                  </a:lnTo>
                  <a:lnTo>
                    <a:pt x="306" y="91"/>
                  </a:lnTo>
                  <a:lnTo>
                    <a:pt x="288" y="96"/>
                  </a:lnTo>
                  <a:lnTo>
                    <a:pt x="264" y="102"/>
                  </a:lnTo>
                  <a:lnTo>
                    <a:pt x="240" y="107"/>
                  </a:lnTo>
                  <a:lnTo>
                    <a:pt x="216" y="112"/>
                  </a:lnTo>
                  <a:lnTo>
                    <a:pt x="192" y="112"/>
                  </a:lnTo>
                  <a:lnTo>
                    <a:pt x="168" y="117"/>
                  </a:lnTo>
                  <a:lnTo>
                    <a:pt x="145" y="117"/>
                  </a:lnTo>
                  <a:lnTo>
                    <a:pt x="120" y="117"/>
                  </a:lnTo>
                  <a:lnTo>
                    <a:pt x="90" y="112"/>
                  </a:lnTo>
                  <a:lnTo>
                    <a:pt x="66" y="112"/>
                  </a:lnTo>
                  <a:lnTo>
                    <a:pt x="42" y="107"/>
                  </a:lnTo>
                  <a:lnTo>
                    <a:pt x="24" y="102"/>
                  </a:lnTo>
                  <a:lnTo>
                    <a:pt x="0" y="96"/>
                  </a:lnTo>
                  <a:lnTo>
                    <a:pt x="0" y="445"/>
                  </a:lnTo>
                  <a:lnTo>
                    <a:pt x="5760" y="445"/>
                  </a:lnTo>
                  <a:lnTo>
                    <a:pt x="5760" y="445"/>
                  </a:lnTo>
                  <a:lnTo>
                    <a:pt x="5760" y="445"/>
                  </a:lnTo>
                </a:path>
              </a:pathLst>
            </a:custGeom>
            <a:solidFill>
              <a:schemeClr val="accent2">
                <a:alpha val="50000"/>
              </a:schemeClr>
            </a:soli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9" name="Freeform 23"/>
            <p:cNvSpPr>
              <a:spLocks/>
            </p:cNvSpPr>
            <p:nvPr userDrawn="1"/>
          </p:nvSpPr>
          <p:spPr bwMode="hidden">
            <a:xfrm>
              <a:off x="0" y="3867"/>
              <a:ext cx="5770" cy="174"/>
            </a:xfrm>
            <a:custGeom>
              <a:avLst/>
              <a:gdLst/>
              <a:ahLst/>
              <a:cxnLst>
                <a:cxn ang="0">
                  <a:pos x="4993" y="66"/>
                </a:cxn>
                <a:cxn ang="0">
                  <a:pos x="4771" y="132"/>
                </a:cxn>
                <a:cxn ang="0">
                  <a:pos x="4640" y="96"/>
                </a:cxn>
                <a:cxn ang="0">
                  <a:pos x="4598" y="36"/>
                </a:cxn>
                <a:cxn ang="0">
                  <a:pos x="4478" y="30"/>
                </a:cxn>
                <a:cxn ang="0">
                  <a:pos x="4186" y="108"/>
                </a:cxn>
                <a:cxn ang="0">
                  <a:pos x="3815" y="120"/>
                </a:cxn>
                <a:cxn ang="0">
                  <a:pos x="3617" y="72"/>
                </a:cxn>
                <a:cxn ang="0">
                  <a:pos x="3510" y="60"/>
                </a:cxn>
                <a:cxn ang="0">
                  <a:pos x="3336" y="96"/>
                </a:cxn>
                <a:cxn ang="0">
                  <a:pos x="2846" y="150"/>
                </a:cxn>
                <a:cxn ang="0">
                  <a:pos x="2703" y="96"/>
                </a:cxn>
                <a:cxn ang="0">
                  <a:pos x="2619" y="90"/>
                </a:cxn>
                <a:cxn ang="0">
                  <a:pos x="2416" y="132"/>
                </a:cxn>
                <a:cxn ang="0">
                  <a:pos x="2278" y="84"/>
                </a:cxn>
                <a:cxn ang="0">
                  <a:pos x="2151" y="36"/>
                </a:cxn>
                <a:cxn ang="0">
                  <a:pos x="1947" y="120"/>
                </a:cxn>
                <a:cxn ang="0">
                  <a:pos x="1525" y="102"/>
                </a:cxn>
                <a:cxn ang="0">
                  <a:pos x="1429" y="60"/>
                </a:cxn>
                <a:cxn ang="0">
                  <a:pos x="1333" y="60"/>
                </a:cxn>
                <a:cxn ang="0">
                  <a:pos x="1058" y="150"/>
                </a:cxn>
                <a:cxn ang="0">
                  <a:pos x="652" y="150"/>
                </a:cxn>
                <a:cxn ang="0">
                  <a:pos x="442" y="66"/>
                </a:cxn>
                <a:cxn ang="0">
                  <a:pos x="377" y="48"/>
                </a:cxn>
                <a:cxn ang="0">
                  <a:pos x="305" y="108"/>
                </a:cxn>
                <a:cxn ang="0">
                  <a:pos x="144" y="138"/>
                </a:cxn>
                <a:cxn ang="0">
                  <a:pos x="0" y="96"/>
                </a:cxn>
                <a:cxn ang="0">
                  <a:pos x="167" y="120"/>
                </a:cxn>
                <a:cxn ang="0">
                  <a:pos x="323" y="84"/>
                </a:cxn>
                <a:cxn ang="0">
                  <a:pos x="383" y="24"/>
                </a:cxn>
                <a:cxn ang="0">
                  <a:pos x="460" y="60"/>
                </a:cxn>
                <a:cxn ang="0">
                  <a:pos x="706" y="144"/>
                </a:cxn>
                <a:cxn ang="0">
                  <a:pos x="1100" y="120"/>
                </a:cxn>
                <a:cxn ang="0">
                  <a:pos x="1345" y="36"/>
                </a:cxn>
                <a:cxn ang="0">
                  <a:pos x="1441" y="48"/>
                </a:cxn>
                <a:cxn ang="0">
                  <a:pos x="1561" y="90"/>
                </a:cxn>
                <a:cxn ang="0">
                  <a:pos x="1971" y="96"/>
                </a:cxn>
                <a:cxn ang="0">
                  <a:pos x="2235" y="3"/>
                </a:cxn>
                <a:cxn ang="0">
                  <a:pos x="2350" y="102"/>
                </a:cxn>
                <a:cxn ang="0">
                  <a:pos x="2559" y="96"/>
                </a:cxn>
                <a:cxn ang="0">
                  <a:pos x="2715" y="24"/>
                </a:cxn>
                <a:cxn ang="0">
                  <a:pos x="2792" y="132"/>
                </a:cxn>
                <a:cxn ang="0">
                  <a:pos x="3127" y="102"/>
                </a:cxn>
                <a:cxn ang="0">
                  <a:pos x="3486" y="48"/>
                </a:cxn>
                <a:cxn ang="0">
                  <a:pos x="3582" y="42"/>
                </a:cxn>
                <a:cxn ang="0">
                  <a:pos x="3731" y="90"/>
                </a:cxn>
                <a:cxn ang="0">
                  <a:pos x="4078" y="102"/>
                </a:cxn>
                <a:cxn ang="0">
                  <a:pos x="4419" y="30"/>
                </a:cxn>
                <a:cxn ang="0">
                  <a:pos x="4574" y="6"/>
                </a:cxn>
                <a:cxn ang="0">
                  <a:pos x="4628" y="60"/>
                </a:cxn>
                <a:cxn ang="0">
                  <a:pos x="4724" y="108"/>
                </a:cxn>
                <a:cxn ang="0">
                  <a:pos x="4927" y="84"/>
                </a:cxn>
                <a:cxn ang="0">
                  <a:pos x="5118" y="14"/>
                </a:cxn>
                <a:cxn ang="0">
                  <a:pos x="5280" y="9"/>
                </a:cxn>
                <a:cxn ang="0">
                  <a:pos x="5453" y="36"/>
                </a:cxn>
                <a:cxn ang="0">
                  <a:pos x="5465" y="72"/>
                </a:cxn>
                <a:cxn ang="0">
                  <a:pos x="5656" y="90"/>
                </a:cxn>
                <a:cxn ang="0">
                  <a:pos x="5710" y="102"/>
                </a:cxn>
                <a:cxn ang="0">
                  <a:pos x="5477" y="90"/>
                </a:cxn>
                <a:cxn ang="0">
                  <a:pos x="5453" y="60"/>
                </a:cxn>
                <a:cxn ang="0">
                  <a:pos x="5393" y="30"/>
                </a:cxn>
                <a:cxn ang="0">
                  <a:pos x="5219" y="24"/>
                </a:cxn>
              </a:cxnLst>
              <a:rect l="0" t="0" r="r" b="b"/>
              <a:pathLst>
                <a:path w="5770" h="174">
                  <a:moveTo>
                    <a:pt x="5151" y="24"/>
                  </a:moveTo>
                  <a:lnTo>
                    <a:pt x="5127" y="26"/>
                  </a:lnTo>
                  <a:lnTo>
                    <a:pt x="5082" y="30"/>
                  </a:lnTo>
                  <a:lnTo>
                    <a:pt x="5049" y="38"/>
                  </a:lnTo>
                  <a:lnTo>
                    <a:pt x="5029" y="48"/>
                  </a:lnTo>
                  <a:lnTo>
                    <a:pt x="5017" y="54"/>
                  </a:lnTo>
                  <a:lnTo>
                    <a:pt x="4993" y="66"/>
                  </a:lnTo>
                  <a:lnTo>
                    <a:pt x="4957" y="84"/>
                  </a:lnTo>
                  <a:lnTo>
                    <a:pt x="4927" y="102"/>
                  </a:lnTo>
                  <a:lnTo>
                    <a:pt x="4891" y="114"/>
                  </a:lnTo>
                  <a:lnTo>
                    <a:pt x="4861" y="120"/>
                  </a:lnTo>
                  <a:lnTo>
                    <a:pt x="4831" y="126"/>
                  </a:lnTo>
                  <a:lnTo>
                    <a:pt x="4801" y="132"/>
                  </a:lnTo>
                  <a:lnTo>
                    <a:pt x="4771" y="132"/>
                  </a:lnTo>
                  <a:lnTo>
                    <a:pt x="4748" y="132"/>
                  </a:lnTo>
                  <a:lnTo>
                    <a:pt x="4724" y="126"/>
                  </a:lnTo>
                  <a:lnTo>
                    <a:pt x="4706" y="120"/>
                  </a:lnTo>
                  <a:lnTo>
                    <a:pt x="4682" y="114"/>
                  </a:lnTo>
                  <a:lnTo>
                    <a:pt x="4670" y="108"/>
                  </a:lnTo>
                  <a:lnTo>
                    <a:pt x="4652" y="102"/>
                  </a:lnTo>
                  <a:lnTo>
                    <a:pt x="4640" y="96"/>
                  </a:lnTo>
                  <a:lnTo>
                    <a:pt x="4634" y="84"/>
                  </a:lnTo>
                  <a:lnTo>
                    <a:pt x="4628" y="78"/>
                  </a:lnTo>
                  <a:lnTo>
                    <a:pt x="4622" y="66"/>
                  </a:lnTo>
                  <a:lnTo>
                    <a:pt x="4616" y="54"/>
                  </a:lnTo>
                  <a:lnTo>
                    <a:pt x="4610" y="48"/>
                  </a:lnTo>
                  <a:lnTo>
                    <a:pt x="4604" y="42"/>
                  </a:lnTo>
                  <a:lnTo>
                    <a:pt x="4598" y="36"/>
                  </a:lnTo>
                  <a:lnTo>
                    <a:pt x="4586" y="30"/>
                  </a:lnTo>
                  <a:lnTo>
                    <a:pt x="4574" y="24"/>
                  </a:lnTo>
                  <a:lnTo>
                    <a:pt x="4562" y="18"/>
                  </a:lnTo>
                  <a:lnTo>
                    <a:pt x="4544" y="18"/>
                  </a:lnTo>
                  <a:lnTo>
                    <a:pt x="4526" y="18"/>
                  </a:lnTo>
                  <a:lnTo>
                    <a:pt x="4502" y="24"/>
                  </a:lnTo>
                  <a:lnTo>
                    <a:pt x="4478" y="30"/>
                  </a:lnTo>
                  <a:lnTo>
                    <a:pt x="4449" y="36"/>
                  </a:lnTo>
                  <a:lnTo>
                    <a:pt x="4419" y="48"/>
                  </a:lnTo>
                  <a:lnTo>
                    <a:pt x="4383" y="60"/>
                  </a:lnTo>
                  <a:lnTo>
                    <a:pt x="4341" y="72"/>
                  </a:lnTo>
                  <a:lnTo>
                    <a:pt x="4287" y="90"/>
                  </a:lnTo>
                  <a:lnTo>
                    <a:pt x="4239" y="96"/>
                  </a:lnTo>
                  <a:lnTo>
                    <a:pt x="4186" y="108"/>
                  </a:lnTo>
                  <a:lnTo>
                    <a:pt x="4132" y="114"/>
                  </a:lnTo>
                  <a:lnTo>
                    <a:pt x="4078" y="120"/>
                  </a:lnTo>
                  <a:lnTo>
                    <a:pt x="4024" y="120"/>
                  </a:lnTo>
                  <a:lnTo>
                    <a:pt x="3970" y="120"/>
                  </a:lnTo>
                  <a:lnTo>
                    <a:pt x="3916" y="120"/>
                  </a:lnTo>
                  <a:lnTo>
                    <a:pt x="3863" y="120"/>
                  </a:lnTo>
                  <a:lnTo>
                    <a:pt x="3815" y="120"/>
                  </a:lnTo>
                  <a:lnTo>
                    <a:pt x="3767" y="114"/>
                  </a:lnTo>
                  <a:lnTo>
                    <a:pt x="3731" y="108"/>
                  </a:lnTo>
                  <a:lnTo>
                    <a:pt x="3689" y="96"/>
                  </a:lnTo>
                  <a:lnTo>
                    <a:pt x="3659" y="90"/>
                  </a:lnTo>
                  <a:lnTo>
                    <a:pt x="3647" y="84"/>
                  </a:lnTo>
                  <a:lnTo>
                    <a:pt x="3635" y="78"/>
                  </a:lnTo>
                  <a:lnTo>
                    <a:pt x="3617" y="72"/>
                  </a:lnTo>
                  <a:lnTo>
                    <a:pt x="3600" y="60"/>
                  </a:lnTo>
                  <a:lnTo>
                    <a:pt x="3582" y="60"/>
                  </a:lnTo>
                  <a:lnTo>
                    <a:pt x="3564" y="54"/>
                  </a:lnTo>
                  <a:lnTo>
                    <a:pt x="3546" y="54"/>
                  </a:lnTo>
                  <a:lnTo>
                    <a:pt x="3534" y="54"/>
                  </a:lnTo>
                  <a:lnTo>
                    <a:pt x="3522" y="60"/>
                  </a:lnTo>
                  <a:lnTo>
                    <a:pt x="3510" y="60"/>
                  </a:lnTo>
                  <a:lnTo>
                    <a:pt x="3498" y="66"/>
                  </a:lnTo>
                  <a:lnTo>
                    <a:pt x="3486" y="66"/>
                  </a:lnTo>
                  <a:lnTo>
                    <a:pt x="3474" y="78"/>
                  </a:lnTo>
                  <a:lnTo>
                    <a:pt x="3462" y="84"/>
                  </a:lnTo>
                  <a:lnTo>
                    <a:pt x="3456" y="84"/>
                  </a:lnTo>
                  <a:lnTo>
                    <a:pt x="3426" y="90"/>
                  </a:lnTo>
                  <a:lnTo>
                    <a:pt x="3336" y="96"/>
                  </a:lnTo>
                  <a:lnTo>
                    <a:pt x="3205" y="108"/>
                  </a:lnTo>
                  <a:lnTo>
                    <a:pt x="3127" y="120"/>
                  </a:lnTo>
                  <a:lnTo>
                    <a:pt x="3049" y="132"/>
                  </a:lnTo>
                  <a:lnTo>
                    <a:pt x="2972" y="144"/>
                  </a:lnTo>
                  <a:lnTo>
                    <a:pt x="2906" y="150"/>
                  </a:lnTo>
                  <a:lnTo>
                    <a:pt x="2870" y="150"/>
                  </a:lnTo>
                  <a:lnTo>
                    <a:pt x="2846" y="150"/>
                  </a:lnTo>
                  <a:lnTo>
                    <a:pt x="2816" y="150"/>
                  </a:lnTo>
                  <a:lnTo>
                    <a:pt x="2792" y="150"/>
                  </a:lnTo>
                  <a:lnTo>
                    <a:pt x="2768" y="144"/>
                  </a:lnTo>
                  <a:lnTo>
                    <a:pt x="2744" y="138"/>
                  </a:lnTo>
                  <a:lnTo>
                    <a:pt x="2727" y="132"/>
                  </a:lnTo>
                  <a:lnTo>
                    <a:pt x="2709" y="126"/>
                  </a:lnTo>
                  <a:lnTo>
                    <a:pt x="2703" y="96"/>
                  </a:lnTo>
                  <a:lnTo>
                    <a:pt x="2703" y="78"/>
                  </a:lnTo>
                  <a:lnTo>
                    <a:pt x="2709" y="42"/>
                  </a:lnTo>
                  <a:lnTo>
                    <a:pt x="2697" y="36"/>
                  </a:lnTo>
                  <a:lnTo>
                    <a:pt x="2673" y="42"/>
                  </a:lnTo>
                  <a:lnTo>
                    <a:pt x="2661" y="60"/>
                  </a:lnTo>
                  <a:lnTo>
                    <a:pt x="2643" y="72"/>
                  </a:lnTo>
                  <a:lnTo>
                    <a:pt x="2619" y="90"/>
                  </a:lnTo>
                  <a:lnTo>
                    <a:pt x="2595" y="102"/>
                  </a:lnTo>
                  <a:lnTo>
                    <a:pt x="2559" y="114"/>
                  </a:lnTo>
                  <a:lnTo>
                    <a:pt x="2541" y="114"/>
                  </a:lnTo>
                  <a:lnTo>
                    <a:pt x="2511" y="120"/>
                  </a:lnTo>
                  <a:lnTo>
                    <a:pt x="2481" y="126"/>
                  </a:lnTo>
                  <a:lnTo>
                    <a:pt x="2446" y="126"/>
                  </a:lnTo>
                  <a:lnTo>
                    <a:pt x="2416" y="132"/>
                  </a:lnTo>
                  <a:lnTo>
                    <a:pt x="2380" y="126"/>
                  </a:lnTo>
                  <a:lnTo>
                    <a:pt x="2350" y="120"/>
                  </a:lnTo>
                  <a:lnTo>
                    <a:pt x="2326" y="108"/>
                  </a:lnTo>
                  <a:lnTo>
                    <a:pt x="2308" y="102"/>
                  </a:lnTo>
                  <a:lnTo>
                    <a:pt x="2296" y="96"/>
                  </a:lnTo>
                  <a:lnTo>
                    <a:pt x="2290" y="90"/>
                  </a:lnTo>
                  <a:lnTo>
                    <a:pt x="2278" y="84"/>
                  </a:lnTo>
                  <a:lnTo>
                    <a:pt x="2272" y="78"/>
                  </a:lnTo>
                  <a:lnTo>
                    <a:pt x="2250" y="57"/>
                  </a:lnTo>
                  <a:lnTo>
                    <a:pt x="2243" y="35"/>
                  </a:lnTo>
                  <a:lnTo>
                    <a:pt x="2228" y="18"/>
                  </a:lnTo>
                  <a:lnTo>
                    <a:pt x="2208" y="18"/>
                  </a:lnTo>
                  <a:lnTo>
                    <a:pt x="2172" y="24"/>
                  </a:lnTo>
                  <a:lnTo>
                    <a:pt x="2151" y="36"/>
                  </a:lnTo>
                  <a:lnTo>
                    <a:pt x="2127" y="51"/>
                  </a:lnTo>
                  <a:lnTo>
                    <a:pt x="2097" y="60"/>
                  </a:lnTo>
                  <a:lnTo>
                    <a:pt x="2073" y="72"/>
                  </a:lnTo>
                  <a:lnTo>
                    <a:pt x="2046" y="87"/>
                  </a:lnTo>
                  <a:lnTo>
                    <a:pt x="2007" y="102"/>
                  </a:lnTo>
                  <a:lnTo>
                    <a:pt x="1977" y="114"/>
                  </a:lnTo>
                  <a:lnTo>
                    <a:pt x="1947" y="120"/>
                  </a:lnTo>
                  <a:lnTo>
                    <a:pt x="1895" y="120"/>
                  </a:lnTo>
                  <a:lnTo>
                    <a:pt x="1794" y="120"/>
                  </a:lnTo>
                  <a:lnTo>
                    <a:pt x="1692" y="120"/>
                  </a:lnTo>
                  <a:lnTo>
                    <a:pt x="1644" y="120"/>
                  </a:lnTo>
                  <a:lnTo>
                    <a:pt x="1602" y="114"/>
                  </a:lnTo>
                  <a:lnTo>
                    <a:pt x="1561" y="108"/>
                  </a:lnTo>
                  <a:lnTo>
                    <a:pt x="1525" y="102"/>
                  </a:lnTo>
                  <a:lnTo>
                    <a:pt x="1507" y="102"/>
                  </a:lnTo>
                  <a:lnTo>
                    <a:pt x="1495" y="96"/>
                  </a:lnTo>
                  <a:lnTo>
                    <a:pt x="1483" y="90"/>
                  </a:lnTo>
                  <a:lnTo>
                    <a:pt x="1477" y="84"/>
                  </a:lnTo>
                  <a:lnTo>
                    <a:pt x="1459" y="78"/>
                  </a:lnTo>
                  <a:lnTo>
                    <a:pt x="1441" y="66"/>
                  </a:lnTo>
                  <a:lnTo>
                    <a:pt x="1429" y="60"/>
                  </a:lnTo>
                  <a:lnTo>
                    <a:pt x="1411" y="60"/>
                  </a:lnTo>
                  <a:lnTo>
                    <a:pt x="1399" y="54"/>
                  </a:lnTo>
                  <a:lnTo>
                    <a:pt x="1387" y="54"/>
                  </a:lnTo>
                  <a:lnTo>
                    <a:pt x="1375" y="54"/>
                  </a:lnTo>
                  <a:lnTo>
                    <a:pt x="1357" y="54"/>
                  </a:lnTo>
                  <a:lnTo>
                    <a:pt x="1345" y="54"/>
                  </a:lnTo>
                  <a:lnTo>
                    <a:pt x="1333" y="60"/>
                  </a:lnTo>
                  <a:lnTo>
                    <a:pt x="1309" y="66"/>
                  </a:lnTo>
                  <a:lnTo>
                    <a:pt x="1262" y="84"/>
                  </a:lnTo>
                  <a:lnTo>
                    <a:pt x="1220" y="102"/>
                  </a:lnTo>
                  <a:lnTo>
                    <a:pt x="1178" y="114"/>
                  </a:lnTo>
                  <a:lnTo>
                    <a:pt x="1142" y="126"/>
                  </a:lnTo>
                  <a:lnTo>
                    <a:pt x="1100" y="138"/>
                  </a:lnTo>
                  <a:lnTo>
                    <a:pt x="1058" y="150"/>
                  </a:lnTo>
                  <a:lnTo>
                    <a:pt x="1016" y="156"/>
                  </a:lnTo>
                  <a:lnTo>
                    <a:pt x="945" y="168"/>
                  </a:lnTo>
                  <a:lnTo>
                    <a:pt x="879" y="174"/>
                  </a:lnTo>
                  <a:lnTo>
                    <a:pt x="819" y="174"/>
                  </a:lnTo>
                  <a:lnTo>
                    <a:pt x="759" y="168"/>
                  </a:lnTo>
                  <a:lnTo>
                    <a:pt x="706" y="162"/>
                  </a:lnTo>
                  <a:lnTo>
                    <a:pt x="652" y="150"/>
                  </a:lnTo>
                  <a:lnTo>
                    <a:pt x="610" y="138"/>
                  </a:lnTo>
                  <a:lnTo>
                    <a:pt x="568" y="126"/>
                  </a:lnTo>
                  <a:lnTo>
                    <a:pt x="532" y="114"/>
                  </a:lnTo>
                  <a:lnTo>
                    <a:pt x="502" y="102"/>
                  </a:lnTo>
                  <a:lnTo>
                    <a:pt x="478" y="90"/>
                  </a:lnTo>
                  <a:lnTo>
                    <a:pt x="460" y="78"/>
                  </a:lnTo>
                  <a:lnTo>
                    <a:pt x="442" y="66"/>
                  </a:lnTo>
                  <a:lnTo>
                    <a:pt x="425" y="54"/>
                  </a:lnTo>
                  <a:lnTo>
                    <a:pt x="407" y="42"/>
                  </a:lnTo>
                  <a:lnTo>
                    <a:pt x="401" y="42"/>
                  </a:lnTo>
                  <a:lnTo>
                    <a:pt x="395" y="42"/>
                  </a:lnTo>
                  <a:lnTo>
                    <a:pt x="389" y="42"/>
                  </a:lnTo>
                  <a:lnTo>
                    <a:pt x="383" y="42"/>
                  </a:lnTo>
                  <a:lnTo>
                    <a:pt x="377" y="48"/>
                  </a:lnTo>
                  <a:lnTo>
                    <a:pt x="371" y="54"/>
                  </a:lnTo>
                  <a:lnTo>
                    <a:pt x="359" y="66"/>
                  </a:lnTo>
                  <a:lnTo>
                    <a:pt x="347" y="78"/>
                  </a:lnTo>
                  <a:lnTo>
                    <a:pt x="341" y="84"/>
                  </a:lnTo>
                  <a:lnTo>
                    <a:pt x="335" y="90"/>
                  </a:lnTo>
                  <a:lnTo>
                    <a:pt x="323" y="102"/>
                  </a:lnTo>
                  <a:lnTo>
                    <a:pt x="305" y="108"/>
                  </a:lnTo>
                  <a:lnTo>
                    <a:pt x="287" y="114"/>
                  </a:lnTo>
                  <a:lnTo>
                    <a:pt x="263" y="120"/>
                  </a:lnTo>
                  <a:lnTo>
                    <a:pt x="239" y="126"/>
                  </a:lnTo>
                  <a:lnTo>
                    <a:pt x="215" y="132"/>
                  </a:lnTo>
                  <a:lnTo>
                    <a:pt x="191" y="132"/>
                  </a:lnTo>
                  <a:lnTo>
                    <a:pt x="167" y="138"/>
                  </a:lnTo>
                  <a:lnTo>
                    <a:pt x="144" y="138"/>
                  </a:lnTo>
                  <a:lnTo>
                    <a:pt x="120" y="138"/>
                  </a:lnTo>
                  <a:lnTo>
                    <a:pt x="90" y="132"/>
                  </a:lnTo>
                  <a:lnTo>
                    <a:pt x="66" y="132"/>
                  </a:lnTo>
                  <a:lnTo>
                    <a:pt x="42" y="126"/>
                  </a:lnTo>
                  <a:lnTo>
                    <a:pt x="24" y="120"/>
                  </a:lnTo>
                  <a:lnTo>
                    <a:pt x="0" y="114"/>
                  </a:lnTo>
                  <a:lnTo>
                    <a:pt x="0" y="96"/>
                  </a:lnTo>
                  <a:lnTo>
                    <a:pt x="24" y="102"/>
                  </a:lnTo>
                  <a:lnTo>
                    <a:pt x="42" y="108"/>
                  </a:lnTo>
                  <a:lnTo>
                    <a:pt x="66" y="114"/>
                  </a:lnTo>
                  <a:lnTo>
                    <a:pt x="90" y="114"/>
                  </a:lnTo>
                  <a:lnTo>
                    <a:pt x="120" y="120"/>
                  </a:lnTo>
                  <a:lnTo>
                    <a:pt x="144" y="120"/>
                  </a:lnTo>
                  <a:lnTo>
                    <a:pt x="167" y="120"/>
                  </a:lnTo>
                  <a:lnTo>
                    <a:pt x="191" y="114"/>
                  </a:lnTo>
                  <a:lnTo>
                    <a:pt x="215" y="114"/>
                  </a:lnTo>
                  <a:lnTo>
                    <a:pt x="239" y="108"/>
                  </a:lnTo>
                  <a:lnTo>
                    <a:pt x="263" y="102"/>
                  </a:lnTo>
                  <a:lnTo>
                    <a:pt x="287" y="96"/>
                  </a:lnTo>
                  <a:lnTo>
                    <a:pt x="305" y="90"/>
                  </a:lnTo>
                  <a:lnTo>
                    <a:pt x="323" y="84"/>
                  </a:lnTo>
                  <a:lnTo>
                    <a:pt x="335" y="72"/>
                  </a:lnTo>
                  <a:lnTo>
                    <a:pt x="341" y="66"/>
                  </a:lnTo>
                  <a:lnTo>
                    <a:pt x="347" y="60"/>
                  </a:lnTo>
                  <a:lnTo>
                    <a:pt x="359" y="48"/>
                  </a:lnTo>
                  <a:lnTo>
                    <a:pt x="371" y="36"/>
                  </a:lnTo>
                  <a:lnTo>
                    <a:pt x="377" y="30"/>
                  </a:lnTo>
                  <a:lnTo>
                    <a:pt x="383" y="24"/>
                  </a:lnTo>
                  <a:lnTo>
                    <a:pt x="389" y="24"/>
                  </a:lnTo>
                  <a:lnTo>
                    <a:pt x="395" y="24"/>
                  </a:lnTo>
                  <a:lnTo>
                    <a:pt x="401" y="24"/>
                  </a:lnTo>
                  <a:lnTo>
                    <a:pt x="407" y="24"/>
                  </a:lnTo>
                  <a:lnTo>
                    <a:pt x="425" y="36"/>
                  </a:lnTo>
                  <a:lnTo>
                    <a:pt x="442" y="48"/>
                  </a:lnTo>
                  <a:lnTo>
                    <a:pt x="460" y="60"/>
                  </a:lnTo>
                  <a:lnTo>
                    <a:pt x="478" y="72"/>
                  </a:lnTo>
                  <a:lnTo>
                    <a:pt x="502" y="84"/>
                  </a:lnTo>
                  <a:lnTo>
                    <a:pt x="532" y="96"/>
                  </a:lnTo>
                  <a:lnTo>
                    <a:pt x="568" y="108"/>
                  </a:lnTo>
                  <a:lnTo>
                    <a:pt x="610" y="120"/>
                  </a:lnTo>
                  <a:lnTo>
                    <a:pt x="652" y="132"/>
                  </a:lnTo>
                  <a:lnTo>
                    <a:pt x="706" y="144"/>
                  </a:lnTo>
                  <a:lnTo>
                    <a:pt x="759" y="150"/>
                  </a:lnTo>
                  <a:lnTo>
                    <a:pt x="819" y="156"/>
                  </a:lnTo>
                  <a:lnTo>
                    <a:pt x="879" y="156"/>
                  </a:lnTo>
                  <a:lnTo>
                    <a:pt x="945" y="150"/>
                  </a:lnTo>
                  <a:lnTo>
                    <a:pt x="1016" y="138"/>
                  </a:lnTo>
                  <a:lnTo>
                    <a:pt x="1058" y="132"/>
                  </a:lnTo>
                  <a:lnTo>
                    <a:pt x="1100" y="120"/>
                  </a:lnTo>
                  <a:lnTo>
                    <a:pt x="1142" y="108"/>
                  </a:lnTo>
                  <a:lnTo>
                    <a:pt x="1178" y="96"/>
                  </a:lnTo>
                  <a:lnTo>
                    <a:pt x="1220" y="84"/>
                  </a:lnTo>
                  <a:lnTo>
                    <a:pt x="1262" y="66"/>
                  </a:lnTo>
                  <a:lnTo>
                    <a:pt x="1309" y="48"/>
                  </a:lnTo>
                  <a:lnTo>
                    <a:pt x="1333" y="42"/>
                  </a:lnTo>
                  <a:lnTo>
                    <a:pt x="1345" y="36"/>
                  </a:lnTo>
                  <a:lnTo>
                    <a:pt x="1357" y="36"/>
                  </a:lnTo>
                  <a:lnTo>
                    <a:pt x="1375" y="36"/>
                  </a:lnTo>
                  <a:lnTo>
                    <a:pt x="1387" y="36"/>
                  </a:lnTo>
                  <a:lnTo>
                    <a:pt x="1399" y="36"/>
                  </a:lnTo>
                  <a:lnTo>
                    <a:pt x="1411" y="42"/>
                  </a:lnTo>
                  <a:lnTo>
                    <a:pt x="1429" y="42"/>
                  </a:lnTo>
                  <a:lnTo>
                    <a:pt x="1441" y="48"/>
                  </a:lnTo>
                  <a:lnTo>
                    <a:pt x="1459" y="60"/>
                  </a:lnTo>
                  <a:lnTo>
                    <a:pt x="1477" y="66"/>
                  </a:lnTo>
                  <a:lnTo>
                    <a:pt x="1483" y="72"/>
                  </a:lnTo>
                  <a:lnTo>
                    <a:pt x="1495" y="78"/>
                  </a:lnTo>
                  <a:lnTo>
                    <a:pt x="1507" y="84"/>
                  </a:lnTo>
                  <a:lnTo>
                    <a:pt x="1525" y="84"/>
                  </a:lnTo>
                  <a:lnTo>
                    <a:pt x="1561" y="90"/>
                  </a:lnTo>
                  <a:lnTo>
                    <a:pt x="1602" y="96"/>
                  </a:lnTo>
                  <a:lnTo>
                    <a:pt x="1644" y="102"/>
                  </a:lnTo>
                  <a:lnTo>
                    <a:pt x="1692" y="102"/>
                  </a:lnTo>
                  <a:lnTo>
                    <a:pt x="1794" y="102"/>
                  </a:lnTo>
                  <a:lnTo>
                    <a:pt x="1895" y="102"/>
                  </a:lnTo>
                  <a:lnTo>
                    <a:pt x="1938" y="102"/>
                  </a:lnTo>
                  <a:lnTo>
                    <a:pt x="1971" y="96"/>
                  </a:lnTo>
                  <a:lnTo>
                    <a:pt x="2019" y="77"/>
                  </a:lnTo>
                  <a:lnTo>
                    <a:pt x="2063" y="57"/>
                  </a:lnTo>
                  <a:lnTo>
                    <a:pt x="2111" y="38"/>
                  </a:lnTo>
                  <a:lnTo>
                    <a:pt x="2145" y="18"/>
                  </a:lnTo>
                  <a:lnTo>
                    <a:pt x="2172" y="9"/>
                  </a:lnTo>
                  <a:lnTo>
                    <a:pt x="2202" y="0"/>
                  </a:lnTo>
                  <a:lnTo>
                    <a:pt x="2235" y="3"/>
                  </a:lnTo>
                  <a:lnTo>
                    <a:pt x="2250" y="24"/>
                  </a:lnTo>
                  <a:lnTo>
                    <a:pt x="2262" y="51"/>
                  </a:lnTo>
                  <a:lnTo>
                    <a:pt x="2290" y="72"/>
                  </a:lnTo>
                  <a:lnTo>
                    <a:pt x="2296" y="78"/>
                  </a:lnTo>
                  <a:lnTo>
                    <a:pt x="2308" y="84"/>
                  </a:lnTo>
                  <a:lnTo>
                    <a:pt x="2326" y="90"/>
                  </a:lnTo>
                  <a:lnTo>
                    <a:pt x="2350" y="102"/>
                  </a:lnTo>
                  <a:lnTo>
                    <a:pt x="2380" y="108"/>
                  </a:lnTo>
                  <a:lnTo>
                    <a:pt x="2416" y="114"/>
                  </a:lnTo>
                  <a:lnTo>
                    <a:pt x="2446" y="108"/>
                  </a:lnTo>
                  <a:lnTo>
                    <a:pt x="2481" y="108"/>
                  </a:lnTo>
                  <a:lnTo>
                    <a:pt x="2511" y="102"/>
                  </a:lnTo>
                  <a:lnTo>
                    <a:pt x="2541" y="96"/>
                  </a:lnTo>
                  <a:lnTo>
                    <a:pt x="2559" y="96"/>
                  </a:lnTo>
                  <a:lnTo>
                    <a:pt x="2595" y="84"/>
                  </a:lnTo>
                  <a:lnTo>
                    <a:pt x="2619" y="72"/>
                  </a:lnTo>
                  <a:lnTo>
                    <a:pt x="2643" y="54"/>
                  </a:lnTo>
                  <a:lnTo>
                    <a:pt x="2661" y="42"/>
                  </a:lnTo>
                  <a:lnTo>
                    <a:pt x="2673" y="24"/>
                  </a:lnTo>
                  <a:lnTo>
                    <a:pt x="2697" y="18"/>
                  </a:lnTo>
                  <a:lnTo>
                    <a:pt x="2715" y="24"/>
                  </a:lnTo>
                  <a:lnTo>
                    <a:pt x="2715" y="48"/>
                  </a:lnTo>
                  <a:lnTo>
                    <a:pt x="2709" y="78"/>
                  </a:lnTo>
                  <a:lnTo>
                    <a:pt x="2709" y="108"/>
                  </a:lnTo>
                  <a:lnTo>
                    <a:pt x="2727" y="114"/>
                  </a:lnTo>
                  <a:lnTo>
                    <a:pt x="2744" y="120"/>
                  </a:lnTo>
                  <a:lnTo>
                    <a:pt x="2768" y="126"/>
                  </a:lnTo>
                  <a:lnTo>
                    <a:pt x="2792" y="132"/>
                  </a:lnTo>
                  <a:lnTo>
                    <a:pt x="2816" y="132"/>
                  </a:lnTo>
                  <a:lnTo>
                    <a:pt x="2846" y="132"/>
                  </a:lnTo>
                  <a:lnTo>
                    <a:pt x="2870" y="132"/>
                  </a:lnTo>
                  <a:lnTo>
                    <a:pt x="2906" y="132"/>
                  </a:lnTo>
                  <a:lnTo>
                    <a:pt x="2972" y="126"/>
                  </a:lnTo>
                  <a:lnTo>
                    <a:pt x="3049" y="114"/>
                  </a:lnTo>
                  <a:lnTo>
                    <a:pt x="3127" y="102"/>
                  </a:lnTo>
                  <a:lnTo>
                    <a:pt x="3205" y="90"/>
                  </a:lnTo>
                  <a:lnTo>
                    <a:pt x="3336" y="78"/>
                  </a:lnTo>
                  <a:lnTo>
                    <a:pt x="3426" y="72"/>
                  </a:lnTo>
                  <a:lnTo>
                    <a:pt x="3456" y="66"/>
                  </a:lnTo>
                  <a:lnTo>
                    <a:pt x="3462" y="66"/>
                  </a:lnTo>
                  <a:lnTo>
                    <a:pt x="3474" y="60"/>
                  </a:lnTo>
                  <a:lnTo>
                    <a:pt x="3486" y="48"/>
                  </a:lnTo>
                  <a:lnTo>
                    <a:pt x="3498" y="48"/>
                  </a:lnTo>
                  <a:lnTo>
                    <a:pt x="3510" y="42"/>
                  </a:lnTo>
                  <a:lnTo>
                    <a:pt x="3522" y="42"/>
                  </a:lnTo>
                  <a:lnTo>
                    <a:pt x="3534" y="36"/>
                  </a:lnTo>
                  <a:lnTo>
                    <a:pt x="3546" y="36"/>
                  </a:lnTo>
                  <a:lnTo>
                    <a:pt x="3564" y="36"/>
                  </a:lnTo>
                  <a:lnTo>
                    <a:pt x="3582" y="42"/>
                  </a:lnTo>
                  <a:lnTo>
                    <a:pt x="3600" y="42"/>
                  </a:lnTo>
                  <a:lnTo>
                    <a:pt x="3617" y="54"/>
                  </a:lnTo>
                  <a:lnTo>
                    <a:pt x="3635" y="60"/>
                  </a:lnTo>
                  <a:lnTo>
                    <a:pt x="3647" y="66"/>
                  </a:lnTo>
                  <a:lnTo>
                    <a:pt x="3659" y="72"/>
                  </a:lnTo>
                  <a:lnTo>
                    <a:pt x="3689" y="78"/>
                  </a:lnTo>
                  <a:lnTo>
                    <a:pt x="3731" y="90"/>
                  </a:lnTo>
                  <a:lnTo>
                    <a:pt x="3767" y="96"/>
                  </a:lnTo>
                  <a:lnTo>
                    <a:pt x="3815" y="102"/>
                  </a:lnTo>
                  <a:lnTo>
                    <a:pt x="3863" y="102"/>
                  </a:lnTo>
                  <a:lnTo>
                    <a:pt x="3916" y="102"/>
                  </a:lnTo>
                  <a:lnTo>
                    <a:pt x="3970" y="102"/>
                  </a:lnTo>
                  <a:lnTo>
                    <a:pt x="4024" y="102"/>
                  </a:lnTo>
                  <a:lnTo>
                    <a:pt x="4078" y="102"/>
                  </a:lnTo>
                  <a:lnTo>
                    <a:pt x="4132" y="96"/>
                  </a:lnTo>
                  <a:lnTo>
                    <a:pt x="4186" y="90"/>
                  </a:lnTo>
                  <a:lnTo>
                    <a:pt x="4239" y="78"/>
                  </a:lnTo>
                  <a:lnTo>
                    <a:pt x="4287" y="72"/>
                  </a:lnTo>
                  <a:lnTo>
                    <a:pt x="4341" y="54"/>
                  </a:lnTo>
                  <a:lnTo>
                    <a:pt x="4383" y="42"/>
                  </a:lnTo>
                  <a:lnTo>
                    <a:pt x="4419" y="30"/>
                  </a:lnTo>
                  <a:lnTo>
                    <a:pt x="4449" y="18"/>
                  </a:lnTo>
                  <a:lnTo>
                    <a:pt x="4478" y="12"/>
                  </a:lnTo>
                  <a:lnTo>
                    <a:pt x="4502" y="6"/>
                  </a:lnTo>
                  <a:lnTo>
                    <a:pt x="4526" y="0"/>
                  </a:lnTo>
                  <a:lnTo>
                    <a:pt x="4544" y="0"/>
                  </a:lnTo>
                  <a:lnTo>
                    <a:pt x="4562" y="0"/>
                  </a:lnTo>
                  <a:lnTo>
                    <a:pt x="4574" y="6"/>
                  </a:lnTo>
                  <a:lnTo>
                    <a:pt x="4586" y="12"/>
                  </a:lnTo>
                  <a:lnTo>
                    <a:pt x="4598" y="18"/>
                  </a:lnTo>
                  <a:lnTo>
                    <a:pt x="4604" y="24"/>
                  </a:lnTo>
                  <a:lnTo>
                    <a:pt x="4610" y="30"/>
                  </a:lnTo>
                  <a:lnTo>
                    <a:pt x="4616" y="36"/>
                  </a:lnTo>
                  <a:lnTo>
                    <a:pt x="4622" y="48"/>
                  </a:lnTo>
                  <a:lnTo>
                    <a:pt x="4628" y="60"/>
                  </a:lnTo>
                  <a:lnTo>
                    <a:pt x="4634" y="66"/>
                  </a:lnTo>
                  <a:lnTo>
                    <a:pt x="4640" y="78"/>
                  </a:lnTo>
                  <a:lnTo>
                    <a:pt x="4652" y="84"/>
                  </a:lnTo>
                  <a:lnTo>
                    <a:pt x="4670" y="90"/>
                  </a:lnTo>
                  <a:lnTo>
                    <a:pt x="4682" y="96"/>
                  </a:lnTo>
                  <a:lnTo>
                    <a:pt x="4706" y="102"/>
                  </a:lnTo>
                  <a:lnTo>
                    <a:pt x="4724" y="108"/>
                  </a:lnTo>
                  <a:lnTo>
                    <a:pt x="4748" y="114"/>
                  </a:lnTo>
                  <a:lnTo>
                    <a:pt x="4771" y="114"/>
                  </a:lnTo>
                  <a:lnTo>
                    <a:pt x="4801" y="114"/>
                  </a:lnTo>
                  <a:lnTo>
                    <a:pt x="4831" y="108"/>
                  </a:lnTo>
                  <a:lnTo>
                    <a:pt x="4861" y="102"/>
                  </a:lnTo>
                  <a:lnTo>
                    <a:pt x="4891" y="96"/>
                  </a:lnTo>
                  <a:lnTo>
                    <a:pt x="4927" y="84"/>
                  </a:lnTo>
                  <a:lnTo>
                    <a:pt x="4957" y="66"/>
                  </a:lnTo>
                  <a:lnTo>
                    <a:pt x="4993" y="48"/>
                  </a:lnTo>
                  <a:lnTo>
                    <a:pt x="5017" y="36"/>
                  </a:lnTo>
                  <a:lnTo>
                    <a:pt x="5029" y="30"/>
                  </a:lnTo>
                  <a:lnTo>
                    <a:pt x="5061" y="24"/>
                  </a:lnTo>
                  <a:lnTo>
                    <a:pt x="5091" y="17"/>
                  </a:lnTo>
                  <a:lnTo>
                    <a:pt x="5118" y="14"/>
                  </a:lnTo>
                  <a:lnTo>
                    <a:pt x="5145" y="9"/>
                  </a:lnTo>
                  <a:lnTo>
                    <a:pt x="5175" y="9"/>
                  </a:lnTo>
                  <a:lnTo>
                    <a:pt x="5199" y="8"/>
                  </a:lnTo>
                  <a:lnTo>
                    <a:pt x="5219" y="9"/>
                  </a:lnTo>
                  <a:lnTo>
                    <a:pt x="5238" y="9"/>
                  </a:lnTo>
                  <a:lnTo>
                    <a:pt x="5258" y="11"/>
                  </a:lnTo>
                  <a:lnTo>
                    <a:pt x="5280" y="9"/>
                  </a:lnTo>
                  <a:lnTo>
                    <a:pt x="5304" y="11"/>
                  </a:lnTo>
                  <a:lnTo>
                    <a:pt x="5327" y="8"/>
                  </a:lnTo>
                  <a:lnTo>
                    <a:pt x="5351" y="8"/>
                  </a:lnTo>
                  <a:lnTo>
                    <a:pt x="5390" y="9"/>
                  </a:lnTo>
                  <a:lnTo>
                    <a:pt x="5435" y="24"/>
                  </a:lnTo>
                  <a:lnTo>
                    <a:pt x="5447" y="30"/>
                  </a:lnTo>
                  <a:lnTo>
                    <a:pt x="5453" y="36"/>
                  </a:lnTo>
                  <a:lnTo>
                    <a:pt x="5453" y="42"/>
                  </a:lnTo>
                  <a:lnTo>
                    <a:pt x="5459" y="48"/>
                  </a:lnTo>
                  <a:lnTo>
                    <a:pt x="5459" y="54"/>
                  </a:lnTo>
                  <a:lnTo>
                    <a:pt x="5459" y="60"/>
                  </a:lnTo>
                  <a:lnTo>
                    <a:pt x="5459" y="66"/>
                  </a:lnTo>
                  <a:lnTo>
                    <a:pt x="5465" y="66"/>
                  </a:lnTo>
                  <a:lnTo>
                    <a:pt x="5465" y="72"/>
                  </a:lnTo>
                  <a:lnTo>
                    <a:pt x="5477" y="72"/>
                  </a:lnTo>
                  <a:lnTo>
                    <a:pt x="5489" y="78"/>
                  </a:lnTo>
                  <a:lnTo>
                    <a:pt x="5501" y="84"/>
                  </a:lnTo>
                  <a:lnTo>
                    <a:pt x="5519" y="84"/>
                  </a:lnTo>
                  <a:lnTo>
                    <a:pt x="5555" y="90"/>
                  </a:lnTo>
                  <a:lnTo>
                    <a:pt x="5603" y="90"/>
                  </a:lnTo>
                  <a:lnTo>
                    <a:pt x="5656" y="90"/>
                  </a:lnTo>
                  <a:lnTo>
                    <a:pt x="5710" y="84"/>
                  </a:lnTo>
                  <a:lnTo>
                    <a:pt x="5740" y="78"/>
                  </a:lnTo>
                  <a:lnTo>
                    <a:pt x="5770" y="72"/>
                  </a:lnTo>
                  <a:lnTo>
                    <a:pt x="5770" y="90"/>
                  </a:lnTo>
                  <a:lnTo>
                    <a:pt x="5770" y="90"/>
                  </a:lnTo>
                  <a:lnTo>
                    <a:pt x="5740" y="96"/>
                  </a:lnTo>
                  <a:lnTo>
                    <a:pt x="5710" y="102"/>
                  </a:lnTo>
                  <a:lnTo>
                    <a:pt x="5656" y="108"/>
                  </a:lnTo>
                  <a:lnTo>
                    <a:pt x="5603" y="108"/>
                  </a:lnTo>
                  <a:lnTo>
                    <a:pt x="5555" y="108"/>
                  </a:lnTo>
                  <a:lnTo>
                    <a:pt x="5519" y="102"/>
                  </a:lnTo>
                  <a:lnTo>
                    <a:pt x="5501" y="102"/>
                  </a:lnTo>
                  <a:lnTo>
                    <a:pt x="5489" y="96"/>
                  </a:lnTo>
                  <a:lnTo>
                    <a:pt x="5477" y="90"/>
                  </a:lnTo>
                  <a:lnTo>
                    <a:pt x="5465" y="90"/>
                  </a:lnTo>
                  <a:lnTo>
                    <a:pt x="5465" y="84"/>
                  </a:lnTo>
                  <a:lnTo>
                    <a:pt x="5459" y="84"/>
                  </a:lnTo>
                  <a:lnTo>
                    <a:pt x="5459" y="78"/>
                  </a:lnTo>
                  <a:lnTo>
                    <a:pt x="5459" y="72"/>
                  </a:lnTo>
                  <a:lnTo>
                    <a:pt x="5459" y="66"/>
                  </a:lnTo>
                  <a:lnTo>
                    <a:pt x="5453" y="60"/>
                  </a:lnTo>
                  <a:lnTo>
                    <a:pt x="5453" y="54"/>
                  </a:lnTo>
                  <a:lnTo>
                    <a:pt x="5447" y="48"/>
                  </a:lnTo>
                  <a:lnTo>
                    <a:pt x="5435" y="42"/>
                  </a:lnTo>
                  <a:lnTo>
                    <a:pt x="5429" y="36"/>
                  </a:lnTo>
                  <a:lnTo>
                    <a:pt x="5423" y="36"/>
                  </a:lnTo>
                  <a:lnTo>
                    <a:pt x="5405" y="30"/>
                  </a:lnTo>
                  <a:lnTo>
                    <a:pt x="5393" y="30"/>
                  </a:lnTo>
                  <a:lnTo>
                    <a:pt x="5370" y="23"/>
                  </a:lnTo>
                  <a:lnTo>
                    <a:pt x="5346" y="24"/>
                  </a:lnTo>
                  <a:lnTo>
                    <a:pt x="5325" y="27"/>
                  </a:lnTo>
                  <a:lnTo>
                    <a:pt x="5298" y="29"/>
                  </a:lnTo>
                  <a:lnTo>
                    <a:pt x="5270" y="29"/>
                  </a:lnTo>
                  <a:lnTo>
                    <a:pt x="5247" y="26"/>
                  </a:lnTo>
                  <a:lnTo>
                    <a:pt x="5219" y="24"/>
                  </a:lnTo>
                  <a:lnTo>
                    <a:pt x="5199" y="21"/>
                  </a:lnTo>
                  <a:lnTo>
                    <a:pt x="5174" y="24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accent2">
                    <a:gamma/>
                    <a:tint val="96863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120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7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4121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122" name="Rectangle 2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89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123" name="Rectangle 2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89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B314B447-F088-49DA-B741-2C07A905E4F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4124" name="Rectangle 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889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45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ransition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0" grpId="0"/>
      <p:bldP spid="4121" grpId="0" build="p">
        <p:tmplLst>
          <p:tmpl lvl="1">
            <p:tnLst>
              <p:par>
                <p:cTn presetID="50" presetClass="entr" presetSubtype="0" decel="10000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12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50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12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50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12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50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12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50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1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33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33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33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33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33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06405" algn="ctr" rtl="0" fontAlgn="base">
        <a:spcBef>
          <a:spcPct val="0"/>
        </a:spcBef>
        <a:spcAft>
          <a:spcPct val="0"/>
        </a:spcAft>
        <a:defRPr sz="3733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812810" algn="ctr" rtl="0" fontAlgn="base">
        <a:spcBef>
          <a:spcPct val="0"/>
        </a:spcBef>
        <a:spcAft>
          <a:spcPct val="0"/>
        </a:spcAft>
        <a:defRPr sz="3733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219215" algn="ctr" rtl="0" fontAlgn="base">
        <a:spcBef>
          <a:spcPct val="0"/>
        </a:spcBef>
        <a:spcAft>
          <a:spcPct val="0"/>
        </a:spcAft>
        <a:defRPr sz="3733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625620" algn="ctr" rtl="0" fontAlgn="base">
        <a:spcBef>
          <a:spcPct val="0"/>
        </a:spcBef>
        <a:spcAft>
          <a:spcPct val="0"/>
        </a:spcAft>
        <a:defRPr sz="3733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04804" indent="-304804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l"/>
        <a:defRPr sz="2844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660408" indent="-25400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l"/>
        <a:defRPr sz="2489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016013" indent="-20320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l"/>
        <a:defRPr sz="21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422418" indent="-203203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l"/>
        <a:defRPr sz="1778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1828823" indent="-20320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l"/>
        <a:defRPr sz="1778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235228" indent="-203203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l"/>
        <a:defRPr sz="1778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641633" indent="-203203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l"/>
        <a:defRPr sz="1778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048038" indent="-203203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l"/>
        <a:defRPr sz="1778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454443" indent="-203203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l"/>
        <a:defRPr sz="1778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pt-BR"/>
      </a:defPPr>
      <a:lvl1pPr marL="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05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281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9215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562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2025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843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4836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1241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  <a:cs typeface="+mn-cs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4B68E526-3FE7-40ED-843D-3CAF45BD34A7}" type="slidenum">
              <a:rPr lang="pt-BR" smtClean="0">
                <a:solidFill>
                  <a:srgbClr val="04617B">
                    <a:shade val="90000"/>
                  </a:srgbClr>
                </a:solidFill>
                <a:cs typeface="+mn-cs"/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3350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legionsgloria.com.br/conteudo/noticia.asp?id=651" TargetMode="External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ominiopublico.gov.br/pesquisa/DetalheObraForm.do?select_action=&amp;co_obra=2000" TargetMode="External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5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ominiopublico.gov.br/pesquisa/DetalheObraForm.do?select_action=&amp;co_obra=2000" TargetMode="External"/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CE721028-CC76-4A03-B705-A6E52DDE08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332656"/>
            <a:ext cx="8712968" cy="6192688"/>
          </a:xfr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altLang="pt-BR" sz="8000" b="1" dirty="0">
                <a:solidFill>
                  <a:srgbClr val="FFC000"/>
                </a:solidFill>
                <a:latin typeface="Arial Narrow" panose="020B0606020202030204" pitchFamily="34" charset="0"/>
              </a:rPr>
              <a:t>NATURALISMO </a:t>
            </a:r>
            <a:br>
              <a:rPr lang="pt-BR" altLang="pt-BR" sz="8000" b="1" dirty="0">
                <a:solidFill>
                  <a:srgbClr val="FFC000"/>
                </a:solidFill>
                <a:latin typeface="Arial Narrow" panose="020B0606020202030204" pitchFamily="34" charset="0"/>
              </a:rPr>
            </a:br>
            <a:r>
              <a:rPr lang="pt-BR" altLang="pt-BR" sz="8000" b="1" dirty="0">
                <a:solidFill>
                  <a:srgbClr val="FFC000"/>
                </a:solidFill>
                <a:latin typeface="Arial Narrow" panose="020B0606020202030204" pitchFamily="34" charset="0"/>
              </a:rPr>
              <a:t>NO BRASIL</a:t>
            </a:r>
          </a:p>
        </p:txBody>
      </p:sp>
    </p:spTree>
    <p:extLst>
      <p:ext uri="{BB962C8B-B14F-4D97-AF65-F5344CB8AC3E}">
        <p14:creationId xmlns:p14="http://schemas.microsoft.com/office/powerpoint/2010/main" val="179534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0631D47-6F53-4803-B9DC-B4BED032A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97894"/>
            <a:ext cx="9143999" cy="639117"/>
          </a:xfrm>
          <a:solidFill>
            <a:srgbClr val="990033"/>
          </a:solidFill>
          <a:ln>
            <a:solidFill>
              <a:srgbClr val="008080"/>
            </a:solidFill>
          </a:ln>
          <a:effectLst>
            <a:glow rad="723900">
              <a:srgbClr val="008080"/>
            </a:glow>
          </a:effectLst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sz="3600" b="1" dirty="0">
                <a:solidFill>
                  <a:schemeClr val="tx1"/>
                </a:solidFill>
              </a:rPr>
              <a:t>CARACTERÍSTICAS DO NATURALISMO </a:t>
            </a:r>
            <a:br>
              <a:rPr lang="pt-BR" altLang="pt-BR" sz="3200" b="1" dirty="0">
                <a:solidFill>
                  <a:schemeClr val="folHlink"/>
                </a:solidFill>
              </a:rPr>
            </a:br>
            <a:endParaRPr lang="pt-BR" altLang="pt-BR" sz="3200" b="1" dirty="0">
              <a:solidFill>
                <a:schemeClr val="folHlink"/>
              </a:solidFill>
            </a:endParaRP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6E6151C-5526-4A21-84DD-1DC5C54578D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43508" y="908720"/>
            <a:ext cx="8856984" cy="5832648"/>
          </a:xfrm>
          <a:solidFill>
            <a:schemeClr val="tx1"/>
          </a:solidFill>
        </p:spPr>
        <p:txBody>
          <a:bodyPr/>
          <a:lstStyle/>
          <a:p>
            <a:pPr algn="just">
              <a:spcBef>
                <a:spcPts val="0"/>
              </a:spcBef>
            </a:pPr>
            <a:endParaRPr lang="pt-BR" sz="1000" b="1" dirty="0">
              <a:solidFill>
                <a:srgbClr val="444444"/>
              </a:solidFill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400" b="1" dirty="0">
                <a:solidFill>
                  <a:srgbClr val="444444"/>
                </a:solidFill>
                <a:latin typeface="Arial Narrow" panose="020B0606020202030204" pitchFamily="34" charset="0"/>
              </a:rPr>
              <a:t>No Naturalismo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</a:rPr>
              <a:t>, o homem é desprovido </a:t>
            </a:r>
            <a:r>
              <a:rPr lang="pt-BR" sz="2400" b="1" dirty="0">
                <a:solidFill>
                  <a:srgbClr val="444444"/>
                </a:solidFill>
                <a:latin typeface="Arial Narrow" panose="020B0606020202030204" pitchFamily="34" charset="0"/>
              </a:rPr>
              <a:t>do livre-arbítrio 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</a:rPr>
              <a:t>- </a:t>
            </a:r>
            <a:r>
              <a:rPr lang="pt-BR" sz="2400" b="1" dirty="0">
                <a:solidFill>
                  <a:srgbClr val="444444"/>
                </a:solidFill>
                <a:latin typeface="Arial Narrow" panose="020B0606020202030204" pitchFamily="34" charset="0"/>
              </a:rPr>
              <a:t>é uma máquina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</a:rPr>
              <a:t> guiada </a:t>
            </a:r>
            <a:r>
              <a:rPr lang="pt-BR" sz="2400" b="1" dirty="0">
                <a:solidFill>
                  <a:srgbClr val="990033"/>
                </a:solidFill>
                <a:latin typeface="Arial Narrow" panose="020B0606020202030204" pitchFamily="34" charset="0"/>
              </a:rPr>
              <a:t>por vários fatores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</a:rPr>
              <a:t>: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sz="1000" dirty="0">
              <a:solidFill>
                <a:srgbClr val="444444"/>
              </a:solidFill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400" u="sng" dirty="0">
                <a:solidFill>
                  <a:srgbClr val="002060"/>
                </a:solidFill>
                <a:latin typeface="Arial Narrow" panose="020B0606020202030204" pitchFamily="34" charset="0"/>
              </a:rPr>
              <a:t>leis físicas e químicas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</a:rPr>
              <a:t>,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400" b="1" dirty="0">
                <a:solidFill>
                  <a:srgbClr val="002060"/>
                </a:solidFill>
                <a:latin typeface="Arial Narrow" panose="020B0606020202030204" pitchFamily="34" charset="0"/>
              </a:rPr>
              <a:t>hereditariedade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</a:rPr>
              <a:t> e </a:t>
            </a:r>
            <a:r>
              <a:rPr 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meio social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</a:rPr>
              <a:t>, e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</a:rPr>
              <a:t>está </a:t>
            </a:r>
            <a:r>
              <a:rPr lang="pt-BR" sz="2400" b="1" dirty="0">
                <a:solidFill>
                  <a:srgbClr val="000099"/>
                </a:solidFill>
                <a:latin typeface="Arial Narrow" panose="020B0606020202030204" pitchFamily="34" charset="0"/>
              </a:rPr>
              <a:t>à mercê de forças que nem sempre consegue controlar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</a:rPr>
              <a:t>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</a:rPr>
              <a:t>______________________________________________________________</a:t>
            </a:r>
            <a:endParaRPr lang="pt-BR" sz="1200" dirty="0">
              <a:solidFill>
                <a:srgbClr val="444444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400" b="1" dirty="0">
                <a:solidFill>
                  <a:srgbClr val="990033"/>
                </a:solidFill>
                <a:latin typeface="Arial Narrow" panose="020B0606020202030204" pitchFamily="34" charset="0"/>
              </a:rPr>
              <a:t>Para os naturalistas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</a:rPr>
              <a:t>, o homem é um </a:t>
            </a:r>
            <a:r>
              <a:rPr lang="pt-BR" sz="2400" b="1" dirty="0">
                <a:solidFill>
                  <a:srgbClr val="444444"/>
                </a:solidFill>
                <a:latin typeface="Arial Narrow" panose="020B0606020202030204" pitchFamily="34" charset="0"/>
              </a:rPr>
              <a:t>b</a:t>
            </a:r>
            <a:r>
              <a:rPr lang="pt-BR" sz="2400" b="1" u="sng" dirty="0">
                <a:solidFill>
                  <a:srgbClr val="444444"/>
                </a:solidFill>
                <a:latin typeface="Arial Narrow" panose="020B0606020202030204" pitchFamily="34" charset="0"/>
              </a:rPr>
              <a:t>rinquedo nas mãos do destino e deve ser estudado cientificamente</a:t>
            </a:r>
            <a:r>
              <a:rPr lang="pt-BR" sz="2400" dirty="0">
                <a:solidFill>
                  <a:srgbClr val="444444"/>
                </a:solidFill>
                <a:latin typeface="Open Sans"/>
              </a:rPr>
              <a:t>.</a:t>
            </a:r>
          </a:p>
          <a:p>
            <a:pPr algn="just">
              <a:spcBef>
                <a:spcPts val="0"/>
              </a:spcBef>
            </a:pPr>
            <a:endParaRPr lang="pt-BR" sz="2400" dirty="0">
              <a:solidFill>
                <a:srgbClr val="444444"/>
              </a:solidFill>
              <a:latin typeface="Open Sans"/>
            </a:endParaRPr>
          </a:p>
          <a:p>
            <a:pPr algn="just">
              <a:spcBef>
                <a:spcPts val="0"/>
              </a:spcBef>
            </a:pPr>
            <a:r>
              <a:rPr lang="pt-BR" sz="2400" b="1" dirty="0">
                <a:solidFill>
                  <a:srgbClr val="000099"/>
                </a:solidFill>
                <a:latin typeface="Arial Narrow" panose="020B0606020202030204" pitchFamily="34" charset="0"/>
              </a:rPr>
              <a:t>Preferência pelos temas: </a:t>
            </a:r>
            <a:r>
              <a:rPr lang="pt-BR" sz="2400" b="1" dirty="0">
                <a:solidFill>
                  <a:srgbClr val="000000"/>
                </a:solidFill>
                <a:latin typeface="Arial Narrow" panose="020B0606020202030204" pitchFamily="34" charset="0"/>
              </a:rPr>
              <a:t>miséria, adultério, crimes, problemas sociais, taras sexuais e etc. </a:t>
            </a:r>
          </a:p>
          <a:p>
            <a:pPr algn="just">
              <a:spcBef>
                <a:spcPts val="0"/>
              </a:spcBef>
            </a:pPr>
            <a:endParaRPr lang="pt-BR" sz="12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 marL="0" algn="just">
              <a:spcBef>
                <a:spcPts val="0"/>
              </a:spcBef>
              <a:buFontTx/>
              <a:buNone/>
            </a:pPr>
            <a:endParaRPr lang="pt-BR" altLang="pt-BR" sz="2200" b="1" dirty="0">
              <a:solidFill>
                <a:schemeClr val="folHlink"/>
              </a:solidFill>
              <a:highlight>
                <a:srgbClr val="008000"/>
              </a:highligh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74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0631D47-6F53-4803-B9DC-B4BED032A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97894"/>
            <a:ext cx="9143999" cy="639117"/>
          </a:xfrm>
          <a:solidFill>
            <a:srgbClr val="990033"/>
          </a:solidFill>
          <a:ln>
            <a:solidFill>
              <a:srgbClr val="008080"/>
            </a:solidFill>
          </a:ln>
          <a:effectLst>
            <a:glow rad="723900">
              <a:srgbClr val="008080"/>
            </a:glow>
          </a:effectLst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sz="3600" b="1" dirty="0">
                <a:solidFill>
                  <a:schemeClr val="tx1"/>
                </a:solidFill>
              </a:rPr>
              <a:t>CARACTERÍSTICAS DO NATURALISMO </a:t>
            </a:r>
            <a:br>
              <a:rPr lang="pt-BR" altLang="pt-BR" sz="3200" b="1" dirty="0">
                <a:solidFill>
                  <a:schemeClr val="folHlink"/>
                </a:solidFill>
              </a:rPr>
            </a:br>
            <a:endParaRPr lang="pt-BR" altLang="pt-BR" sz="3200" b="1" dirty="0">
              <a:solidFill>
                <a:schemeClr val="folHlink"/>
              </a:solidFill>
            </a:endParaRP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6E6151C-5526-4A21-84DD-1DC5C54578D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43508" y="908720"/>
            <a:ext cx="8856984" cy="5832648"/>
          </a:xfrm>
          <a:solidFill>
            <a:schemeClr val="tx1"/>
          </a:solidFill>
        </p:spPr>
        <p:txBody>
          <a:bodyPr/>
          <a:lstStyle/>
          <a:p>
            <a:pPr lvl="0" algn="just">
              <a:lnSpc>
                <a:spcPct val="150000"/>
              </a:lnSpc>
              <a:spcBef>
                <a:spcPts val="0"/>
              </a:spcBef>
            </a:pPr>
            <a:r>
              <a:rPr lang="pt-BR" sz="2400" b="1" dirty="0">
                <a:solidFill>
                  <a:srgbClr val="000099"/>
                </a:solidFill>
                <a:latin typeface="Arial Narrow" panose="020B0606020202030204" pitchFamily="34" charset="0"/>
              </a:rPr>
              <a:t>A exploração de temas </a:t>
            </a:r>
            <a:r>
              <a:rPr lang="pt-BR" sz="2400" b="1" dirty="0">
                <a:solidFill>
                  <a:srgbClr val="000099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patológicos </a:t>
            </a:r>
            <a:r>
              <a:rPr lang="pt-BR" sz="2400" b="1" dirty="0">
                <a:solidFill>
                  <a:srgbClr val="000099"/>
                </a:solidFill>
                <a:latin typeface="Arial Narrow" panose="020B0606020202030204" pitchFamily="34" charset="0"/>
              </a:rPr>
              <a:t>traduz a vontade de analisar todas </a:t>
            </a:r>
            <a:r>
              <a:rPr lang="pt-BR" sz="2400" b="1" u="sng" dirty="0">
                <a:solidFill>
                  <a:srgbClr val="FF0000"/>
                </a:solidFill>
                <a:latin typeface="Arial Narrow" panose="020B0606020202030204" pitchFamily="34" charset="0"/>
              </a:rPr>
              <a:t>as podridões sociais e humanas sem se preocupar com a reação do público;</a:t>
            </a:r>
          </a:p>
          <a:p>
            <a:pPr lvl="0" algn="just">
              <a:spcBef>
                <a:spcPts val="0"/>
              </a:spcBef>
            </a:pPr>
            <a:endParaRPr lang="pt-BR" sz="2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lvl="0" algn="just">
              <a:spcBef>
                <a:spcPts val="0"/>
              </a:spcBef>
            </a:pPr>
            <a:endParaRPr lang="pt-BR" sz="12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lvl="0" algn="just">
              <a:lnSpc>
                <a:spcPct val="150000"/>
              </a:lnSpc>
              <a:spcBef>
                <a:spcPts val="0"/>
              </a:spcBef>
            </a:pPr>
            <a:r>
              <a:rPr lang="pt-BR" sz="2400" b="1" dirty="0">
                <a:solidFill>
                  <a:srgbClr val="000099"/>
                </a:solidFill>
                <a:latin typeface="Arial Narrow" panose="020B0606020202030204" pitchFamily="34" charset="0"/>
              </a:rPr>
              <a:t>Ao analisar os problemas sociais, o Naturalista expõe o desejo de reformar a sociedade, ou seja, </a:t>
            </a:r>
            <a:r>
              <a:rPr lang="pt-BR" sz="2400" b="1" u="sng" dirty="0">
                <a:solidFill>
                  <a:srgbClr val="990033"/>
                </a:solidFill>
                <a:latin typeface="Arial Narrow" panose="020B0606020202030204" pitchFamily="34" charset="0"/>
              </a:rPr>
              <a:t>denunciar estes problemas, era uma forma de tentar </a:t>
            </a:r>
            <a:r>
              <a:rPr lang="pt-BR" sz="24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reformar a sociedade.</a:t>
            </a:r>
          </a:p>
          <a:p>
            <a:pPr lvl="0" algn="just">
              <a:spcBef>
                <a:spcPts val="0"/>
              </a:spcBef>
            </a:pPr>
            <a:endParaRPr lang="pt-BR" altLang="pt-BR" sz="2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lvl="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sz="2300" b="1" dirty="0">
                <a:solidFill>
                  <a:srgbClr val="002060"/>
                </a:solidFill>
                <a:latin typeface="Arial Narrow" panose="020B0606020202030204" pitchFamily="34" charset="0"/>
              </a:rPr>
              <a:t>O Realismo se tingirá de </a:t>
            </a:r>
            <a:r>
              <a:rPr lang="pt-BR" sz="23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Naturalismo</a:t>
            </a:r>
            <a:r>
              <a:rPr lang="pt-BR" sz="2300" dirty="0">
                <a:solidFill>
                  <a:srgbClr val="002060"/>
                </a:solidFill>
                <a:latin typeface="Arial Narrow" panose="020B0606020202030204" pitchFamily="34" charset="0"/>
              </a:rPr>
              <a:t>, </a:t>
            </a:r>
            <a:r>
              <a:rPr lang="pt-BR" sz="2300" b="1" dirty="0">
                <a:solidFill>
                  <a:srgbClr val="002060"/>
                </a:solidFill>
                <a:latin typeface="Arial Narrow" panose="020B0606020202030204" pitchFamily="34" charset="0"/>
              </a:rPr>
              <a:t>no romance e no conto, </a:t>
            </a:r>
            <a:r>
              <a:rPr lang="pt-BR" sz="2300" b="1" dirty="0">
                <a:solidFill>
                  <a:srgbClr val="00206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sempre que fizer personagens e enredos que se</a:t>
            </a:r>
            <a:r>
              <a:rPr 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 submeterão ao destino cego das “</a:t>
            </a:r>
            <a:r>
              <a:rPr lang="pt-BR" sz="2300" b="1" dirty="0">
                <a:solidFill>
                  <a:srgbClr val="C00000"/>
                </a:solidFill>
                <a:latin typeface="Arial Narrow" panose="020B0606020202030204" pitchFamily="34" charset="0"/>
              </a:rPr>
              <a:t>leis naturais</a:t>
            </a:r>
            <a:r>
              <a:rPr 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” que a ciência da época julgava ter codificado</a:t>
            </a:r>
            <a:r>
              <a:rPr 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. (Alfredo Bosi).</a:t>
            </a:r>
          </a:p>
          <a:p>
            <a:pPr marL="0" lvl="0" indent="0" algn="just">
              <a:spcBef>
                <a:spcPct val="0"/>
              </a:spcBef>
              <a:buNone/>
            </a:pPr>
            <a:r>
              <a:rPr lang="pt-BR" sz="2300" b="1" dirty="0">
                <a:solidFill>
                  <a:srgbClr val="002060"/>
                </a:solidFill>
                <a:latin typeface="Arial Narrow" panose="020B0606020202030204" pitchFamily="34" charset="0"/>
              </a:rPr>
              <a:t>                                                       </a:t>
            </a:r>
            <a:r>
              <a:rPr lang="pt-BR" sz="2400" b="1" dirty="0">
                <a:solidFill>
                  <a:srgbClr val="002060"/>
                </a:solidFill>
                <a:latin typeface="Arial Narrow" panose="020B0606020202030204" pitchFamily="34" charset="0"/>
              </a:rPr>
              <a:t>           </a:t>
            </a:r>
            <a:r>
              <a:rPr lang="pt-BR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        </a:t>
            </a:r>
          </a:p>
          <a:p>
            <a:pPr marL="0" lvl="0" indent="0">
              <a:spcBef>
                <a:spcPct val="0"/>
              </a:spcBef>
              <a:buNone/>
            </a:pPr>
            <a:endParaRPr lang="pt-BR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0" algn="just">
              <a:spcBef>
                <a:spcPts val="0"/>
              </a:spcBef>
            </a:pPr>
            <a:endParaRPr lang="pt-BR" altLang="pt-BR" sz="2200" b="1" dirty="0">
              <a:solidFill>
                <a:srgbClr val="FFFFFF"/>
              </a:solidFill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 marL="0" algn="just">
              <a:spcBef>
                <a:spcPts val="0"/>
              </a:spcBef>
              <a:buFontTx/>
              <a:buNone/>
            </a:pPr>
            <a:endParaRPr lang="pt-BR" altLang="pt-BR" sz="2200" b="1" dirty="0">
              <a:solidFill>
                <a:schemeClr val="folHlink"/>
              </a:solidFill>
              <a:highlight>
                <a:srgbClr val="008000"/>
              </a:highligh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129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18DEC63-4052-4811-AD8B-1203EBE1B8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749245"/>
          </a:xfrm>
          <a:solidFill>
            <a:srgbClr val="6C0867"/>
          </a:solidFill>
          <a:ln>
            <a:noFill/>
          </a:ln>
          <a:effectLst>
            <a:glow rad="711200">
              <a:srgbClr val="00B0F0">
                <a:alpha val="64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sz="3000" b="1" dirty="0">
                <a:solidFill>
                  <a:schemeClr val="tx1"/>
                </a:solidFill>
              </a:rPr>
              <a:t>CARACTERÍSTICAS DO NATURALISMO </a:t>
            </a:r>
            <a:br>
              <a:rPr lang="pt-BR" altLang="pt-BR" sz="3200" b="1" dirty="0">
                <a:solidFill>
                  <a:schemeClr val="folHlink"/>
                </a:solidFill>
              </a:rPr>
            </a:br>
            <a:endParaRPr lang="pt-BR" altLang="pt-BR" sz="3200" b="1" dirty="0">
              <a:solidFill>
                <a:schemeClr val="folHlink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0B0FE3C-1960-478E-BA23-03A38B886413}"/>
              </a:ext>
            </a:extLst>
          </p:cNvPr>
          <p:cNvSpPr txBox="1"/>
          <p:nvPr/>
        </p:nvSpPr>
        <p:spPr>
          <a:xfrm>
            <a:off x="107504" y="1988840"/>
            <a:ext cx="8928992" cy="4693593"/>
          </a:xfrm>
          <a:prstGeom prst="rect">
            <a:avLst/>
          </a:prstGeom>
          <a:solidFill>
            <a:schemeClr val="tx1"/>
          </a:solidFill>
          <a:ln w="12700">
            <a:solidFill>
              <a:srgbClr val="7030A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1</a:t>
            </a:r>
            <a:r>
              <a:rPr 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- </a:t>
            </a:r>
            <a:r>
              <a:rPr lang="pt-BR" sz="2300" b="1" dirty="0">
                <a:solidFill>
                  <a:srgbClr val="990033"/>
                </a:solidFill>
                <a:latin typeface="Arial Narrow" panose="020B0606020202030204" pitchFamily="34" charset="0"/>
              </a:rPr>
              <a:t>Positivismo</a:t>
            </a:r>
            <a:r>
              <a:rPr 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– (Auguste Conte) - Corrente de pensamento filosófico, sociológico e político. </a:t>
            </a:r>
            <a:r>
              <a:rPr lang="pt-BR" sz="23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O conhecimento científico devia ser reconhecido como o único conhecimento verdadeiro</a:t>
            </a:r>
            <a:r>
              <a:rPr lang="pt-BR" sz="2300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.</a:t>
            </a:r>
          </a:p>
          <a:p>
            <a:pPr lvl="0" algn="just"/>
            <a:endParaRPr lang="pt-BR" sz="23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lvl="0" algn="just"/>
            <a:r>
              <a:rPr 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2</a:t>
            </a:r>
            <a:r>
              <a:rPr 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-</a:t>
            </a:r>
            <a:r>
              <a:rPr 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pt-BR" sz="2300" b="1" dirty="0">
                <a:solidFill>
                  <a:srgbClr val="003300"/>
                </a:solidFill>
                <a:latin typeface="Arial Narrow" panose="020B0606020202030204" pitchFamily="34" charset="0"/>
              </a:rPr>
              <a:t>Darwinismo –</a:t>
            </a:r>
            <a:r>
              <a:rPr 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 (Charles Darwin) A teoria da "seleção natural“ afirma que os ambientes "selecionam" os organismos mais </a:t>
            </a:r>
            <a:r>
              <a:rPr lang="pt-BR" sz="2300" dirty="0">
                <a:solidFill>
                  <a:srgbClr val="000000"/>
                </a:solidFill>
                <a:highlight>
                  <a:srgbClr val="00FF00"/>
                </a:highlight>
                <a:latin typeface="Arial Narrow" panose="020B0606020202030204" pitchFamily="34" charset="0"/>
              </a:rPr>
              <a:t>adequados </a:t>
            </a:r>
            <a:r>
              <a:rPr 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para habitá-los. As espécies aptas para sobreviver, se multiplicam, evoluem e seus descendentes </a:t>
            </a:r>
            <a:r>
              <a:rPr 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dominarão o lugar</a:t>
            </a:r>
            <a:r>
              <a:rPr 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, mas </a:t>
            </a:r>
            <a:r>
              <a:rPr lang="pt-BR" sz="2300" b="1" dirty="0">
                <a:solidFill>
                  <a:srgbClr val="FF0000"/>
                </a:solidFill>
                <a:latin typeface="Arial Narrow" panose="020B0606020202030204" pitchFamily="34" charset="0"/>
              </a:rPr>
              <a:t>os organismos incapazes se extinguirão.</a:t>
            </a:r>
          </a:p>
          <a:p>
            <a:pPr lvl="0" algn="just"/>
            <a:endParaRPr lang="pt-BR" sz="23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lvl="0" algn="just"/>
            <a:r>
              <a:rPr lang="pt-BR" sz="2300" b="1" dirty="0">
                <a:solidFill>
                  <a:srgbClr val="000099"/>
                </a:solidFill>
                <a:latin typeface="Arial Narrow" panose="020B0606020202030204" pitchFamily="34" charset="0"/>
              </a:rPr>
              <a:t>3- Determinismo </a:t>
            </a:r>
            <a:r>
              <a:rPr lang="pt-BR" sz="2300" b="1" dirty="0">
                <a:solidFill>
                  <a:srgbClr val="003300"/>
                </a:solidFill>
                <a:latin typeface="Arial Narrow" panose="020B0606020202030204" pitchFamily="34" charset="0"/>
              </a:rPr>
              <a:t>– Segundo </a:t>
            </a:r>
            <a:r>
              <a:rPr lang="pt-BR" sz="2300" b="1" dirty="0" err="1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Hipólite</a:t>
            </a:r>
            <a:r>
              <a:rPr lang="pt-BR" sz="23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 </a:t>
            </a:r>
            <a:r>
              <a:rPr lang="pt-BR" sz="2300" b="1" dirty="0" err="1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Tayne</a:t>
            </a:r>
            <a:r>
              <a:rPr 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, a natureza determina o caráter e o comportamento do ser humano, visto que TUDO está </a:t>
            </a:r>
            <a:r>
              <a:rPr lang="pt-BR" sz="2300" b="1" dirty="0">
                <a:solidFill>
                  <a:srgbClr val="FF0000"/>
                </a:solidFill>
                <a:latin typeface="Arial Narrow" panose="020B0606020202030204" pitchFamily="34" charset="0"/>
              </a:rPr>
              <a:t>pré-determinado e estabelecido.</a:t>
            </a:r>
            <a:r>
              <a:rPr 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 Nesse sentido, o homem é influenciado pelo meio em que vive, sendo fruto dele.</a:t>
            </a:r>
            <a:endParaRPr lang="pt-BR" sz="23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C487A2E-48EE-B9AD-B8FE-5C556AD57154}"/>
              </a:ext>
            </a:extLst>
          </p:cNvPr>
          <p:cNvSpPr txBox="1"/>
          <p:nvPr/>
        </p:nvSpPr>
        <p:spPr>
          <a:xfrm>
            <a:off x="0" y="749244"/>
            <a:ext cx="9118473" cy="108658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2300" b="1" dirty="0">
                <a:solidFill>
                  <a:srgbClr val="C00000"/>
                </a:solidFill>
                <a:latin typeface="Arial Narrow" panose="020B0606020202030204" pitchFamily="34" charset="0"/>
              </a:rPr>
              <a:t>TEORIAS SOCIOLÓGICAS para explicar a REALIDADE  e </a:t>
            </a: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2300" b="1" dirty="0">
                <a:solidFill>
                  <a:srgbClr val="C00000"/>
                </a:solidFill>
                <a:latin typeface="Arial Narrow" panose="020B0606020202030204" pitchFamily="34" charset="0"/>
              </a:rPr>
              <a:t>os PROBLEMAS SOCIAIS por meio de ROMANCES E CONTOS</a:t>
            </a:r>
            <a:endParaRPr kumimoji="0" lang="pt-BR" sz="23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63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>
            <a:extLst>
              <a:ext uri="{FF2B5EF4-FFF2-40B4-BE49-F238E27FC236}">
                <a16:creationId xmlns:a16="http://schemas.microsoft.com/office/drawing/2014/main" id="{F224D4C4-03D2-4499-8605-7BE007738A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4874" y="3478161"/>
            <a:ext cx="8847109" cy="3326260"/>
          </a:xfrm>
          <a:solidFill>
            <a:schemeClr val="tx1"/>
          </a:solidFill>
        </p:spPr>
        <p:txBody>
          <a:bodyPr/>
          <a:lstStyle/>
          <a:p>
            <a:pPr marL="0" algn="just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pt-BR" altLang="pt-BR" sz="2300" b="1" dirty="0">
                <a:solidFill>
                  <a:srgbClr val="FF0000"/>
                </a:solidFill>
                <a:latin typeface="Arial Narrow" panose="020B0606020202030204" pitchFamily="34" charset="0"/>
              </a:rPr>
              <a:t>2.  </a:t>
            </a:r>
            <a:r>
              <a:rPr lang="pt-BR" altLang="pt-BR" sz="2300" b="1" u="sng" dirty="0">
                <a:solidFill>
                  <a:srgbClr val="990033"/>
                </a:solidFill>
                <a:latin typeface="Arial Narrow" panose="020B0606020202030204" pitchFamily="34" charset="0"/>
              </a:rPr>
              <a:t>Determinismo dos Instintos</a:t>
            </a:r>
            <a:r>
              <a:rPr lang="pt-BR" altLang="pt-BR" sz="2300" b="1" dirty="0">
                <a:solidFill>
                  <a:srgbClr val="990033"/>
                </a:solidFill>
                <a:latin typeface="Arial Narrow" panose="020B0606020202030204" pitchFamily="34" charset="0"/>
              </a:rPr>
              <a:t>:</a:t>
            </a:r>
          </a:p>
          <a:p>
            <a:pPr marL="0" algn="just">
              <a:spcBef>
                <a:spcPts val="0"/>
              </a:spcBef>
            </a:pP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Cada indivíduo traz </a:t>
            </a:r>
            <a:r>
              <a:rPr lang="pt-BR" altLang="pt-BR" sz="22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instintos hereditários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, que explodem repentinamente em manifestações de </a:t>
            </a:r>
            <a:r>
              <a:rPr lang="pt-BR" altLang="pt-BR" sz="22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luxúria, tara, indignidade e crimes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. 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</a:pPr>
            <a:endParaRPr lang="pt-BR" altLang="pt-BR" sz="8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0" algn="just">
              <a:lnSpc>
                <a:spcPct val="150000"/>
              </a:lnSpc>
              <a:spcBef>
                <a:spcPts val="0"/>
              </a:spcBef>
            </a:pPr>
            <a:endParaRPr lang="pt-BR" altLang="pt-BR" sz="10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0"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Por mais que se desenvolva a </a:t>
            </a:r>
            <a:r>
              <a:rPr lang="pt-BR" altLang="pt-BR" sz="2200" b="1" dirty="0">
                <a:solidFill>
                  <a:srgbClr val="000099"/>
                </a:solidFill>
                <a:latin typeface="Arial Narrow" panose="020B0606020202030204" pitchFamily="34" charset="0"/>
              </a:rPr>
              <a:t>racionalidade </a:t>
            </a:r>
            <a:r>
              <a:rPr lang="pt-BR" altLang="pt-BR" sz="22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individual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 e o </a:t>
            </a:r>
            <a:r>
              <a:rPr lang="pt-BR" altLang="pt-BR" sz="2200" b="1" dirty="0">
                <a:solidFill>
                  <a:srgbClr val="FF0000"/>
                </a:solidFill>
                <a:latin typeface="Arial Narrow" panose="020B0606020202030204" pitchFamily="34" charset="0"/>
              </a:rPr>
              <a:t>domínio sobre si próprio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, ajustando-se </a:t>
            </a:r>
            <a:r>
              <a:rPr lang="pt-BR" altLang="pt-BR" sz="2200" b="1" dirty="0">
                <a:solidFill>
                  <a:srgbClr val="003300"/>
                </a:solidFill>
                <a:latin typeface="Arial Narrow" panose="020B0606020202030204" pitchFamily="34" charset="0"/>
              </a:rPr>
              <a:t>à convivência social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, não bastarão para controlar as forças </a:t>
            </a:r>
            <a:r>
              <a:rPr lang="pt-BR" altLang="pt-BR" sz="22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subterrâneas que surgem</a:t>
            </a:r>
            <a:r>
              <a:rPr lang="pt-BR" altLang="pt-BR" sz="2200" b="1" dirty="0">
                <a:solidFill>
                  <a:srgbClr val="000000"/>
                </a:solidFill>
                <a:latin typeface="Arial Narrow" panose="020B0606020202030204" pitchFamily="34" charset="0"/>
              </a:rPr>
              <a:t>, </a:t>
            </a:r>
            <a:r>
              <a:rPr lang="pt-BR" altLang="pt-BR" sz="22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arrastando-o ao universo de anormalidades e vícios</a:t>
            </a:r>
            <a:r>
              <a:rPr lang="pt-BR" altLang="pt-BR" sz="2200" b="1" dirty="0">
                <a:solidFill>
                  <a:srgbClr val="000000"/>
                </a:solidFill>
                <a:latin typeface="Arial Narrow" panose="020B0606020202030204" pitchFamily="34" charset="0"/>
              </a:rPr>
              <a:t>. </a:t>
            </a:r>
          </a:p>
          <a:p>
            <a:pPr marL="0" algn="just">
              <a:spcBef>
                <a:spcPts val="0"/>
              </a:spcBef>
            </a:pPr>
            <a:endParaRPr lang="pt-BR" altLang="pt-BR" sz="2200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65DB9C7-DF77-42C0-B79D-29EF7C2314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4874" y="53579"/>
            <a:ext cx="8847109" cy="999157"/>
          </a:xfrm>
          <a:solidFill>
            <a:schemeClr val="tx1"/>
          </a:solidFill>
          <a:ln>
            <a:noFill/>
          </a:ln>
          <a:effectLst>
            <a:glow rad="711200">
              <a:srgbClr val="00B0F0">
                <a:alpha val="64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sz="3000" b="1" dirty="0">
                <a:solidFill>
                  <a:srgbClr val="000099"/>
                </a:solidFill>
              </a:rPr>
              <a:t>CARACTERÍSTICAS DA LITERATURA NATURALISTA</a:t>
            </a:r>
            <a:br>
              <a:rPr lang="pt-BR" altLang="pt-BR" sz="3000" b="1" dirty="0">
                <a:solidFill>
                  <a:srgbClr val="000099"/>
                </a:solidFill>
              </a:rPr>
            </a:br>
            <a:endParaRPr lang="pt-BR" altLang="pt-BR" sz="3000" b="1" dirty="0">
              <a:solidFill>
                <a:srgbClr val="000099"/>
              </a:solidFill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C2363F8-77DE-42B6-BFD1-5648D378E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445" y="1196753"/>
            <a:ext cx="8847110" cy="230425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just">
              <a:lnSpc>
                <a:spcPct val="150000"/>
              </a:lnSpc>
              <a:spcBef>
                <a:spcPts val="0"/>
              </a:spcBef>
              <a:buFontTx/>
              <a:buAutoNum type="arabicPeriod"/>
            </a:pPr>
            <a:r>
              <a:rPr lang="pt-BR" altLang="pt-BR" sz="23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Determinismo do Meio</a:t>
            </a: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0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altLang="pt-BR" sz="2250" b="1" dirty="0">
                <a:solidFill>
                  <a:srgbClr val="FF0000"/>
                </a:solidFill>
                <a:latin typeface="Arial Narrow" panose="020B0606020202030204" pitchFamily="34" charset="0"/>
              </a:rPr>
              <a:t>O homem como </a:t>
            </a:r>
            <a:r>
              <a:rPr lang="pt-BR" altLang="pt-BR" sz="2250" b="1" dirty="0">
                <a:solidFill>
                  <a:srgbClr val="000000"/>
                </a:solidFill>
                <a:latin typeface="Arial Narrow" panose="020B0606020202030204" pitchFamily="34" charset="0"/>
              </a:rPr>
              <a:t>produto do meio:</a:t>
            </a:r>
            <a:r>
              <a:rPr lang="pt-BR" altLang="pt-BR" sz="2250" b="1" u="sng" dirty="0">
                <a:solidFill>
                  <a:srgbClr val="FF0000"/>
                </a:solidFill>
                <a:latin typeface="Arial Narrow" panose="020B0606020202030204" pitchFamily="34" charset="0"/>
              </a:rPr>
              <a:t> tese central desse movimento literário.</a:t>
            </a:r>
          </a:p>
          <a:p>
            <a:pPr algn="just">
              <a:spcBef>
                <a:spcPts val="0"/>
              </a:spcBef>
            </a:pPr>
            <a:endParaRPr lang="pt-BR" altLang="pt-BR" sz="8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250" b="1" dirty="0">
                <a:solidFill>
                  <a:srgbClr val="6C0867"/>
                </a:solidFill>
                <a:latin typeface="Arial Narrow" panose="020B0606020202030204" pitchFamily="34" charset="0"/>
              </a:rPr>
              <a:t>O indivíduo: </a:t>
            </a:r>
            <a:r>
              <a:rPr lang="pt-BR" altLang="pt-BR" sz="2250" b="1" dirty="0">
                <a:solidFill>
                  <a:srgbClr val="000000"/>
                </a:solidFill>
                <a:latin typeface="Arial Narrow" panose="020B0606020202030204" pitchFamily="34" charset="0"/>
              </a:rPr>
              <a:t>uma projeção </a:t>
            </a:r>
            <a:r>
              <a:rPr lang="pt-BR" altLang="pt-BR" sz="225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do seu cenário</a:t>
            </a:r>
            <a:r>
              <a:rPr lang="pt-BR" altLang="pt-BR" sz="2250" b="1" dirty="0">
                <a:solidFill>
                  <a:srgbClr val="000000"/>
                </a:solidFill>
                <a:latin typeface="Arial Narrow" panose="020B0606020202030204" pitchFamily="34" charset="0"/>
              </a:rPr>
              <a:t>, </a:t>
            </a:r>
            <a:r>
              <a:rPr lang="pt-BR" altLang="pt-BR" sz="225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com o qual </a:t>
            </a:r>
            <a:r>
              <a:rPr lang="pt-BR" altLang="pt-BR" sz="2250" b="1" dirty="0">
                <a:solidFill>
                  <a:srgbClr val="000000"/>
                </a:solidFill>
                <a:latin typeface="Arial Narrow" panose="020B0606020202030204" pitchFamily="34" charset="0"/>
              </a:rPr>
              <a:t>se confunde e </a:t>
            </a:r>
            <a:r>
              <a:rPr lang="pt-BR" altLang="pt-BR" sz="225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do qual não consegue escapar. </a:t>
            </a:r>
          </a:p>
          <a:p>
            <a:pPr marL="0" indent="0">
              <a:lnSpc>
                <a:spcPct val="80000"/>
              </a:lnSpc>
              <a:buNone/>
            </a:pPr>
            <a:endParaRPr lang="pt-BR" altLang="pt-BR" sz="14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>
            <a:extLst>
              <a:ext uri="{FF2B5EF4-FFF2-40B4-BE49-F238E27FC236}">
                <a16:creationId xmlns:a16="http://schemas.microsoft.com/office/drawing/2014/main" id="{F224D4C4-03D2-4499-8605-7BE007738A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739520"/>
            <a:ext cx="9143999" cy="5976664"/>
          </a:xfrm>
          <a:solidFill>
            <a:schemeClr val="tx1"/>
          </a:solidFill>
        </p:spPr>
        <p:txBody>
          <a:bodyPr/>
          <a:lstStyle/>
          <a:p>
            <a:pPr marL="114300" indent="-457200" algn="just">
              <a:lnSpc>
                <a:spcPct val="150000"/>
              </a:lnSpc>
              <a:spcBef>
                <a:spcPts val="0"/>
              </a:spcBef>
              <a:buFontTx/>
              <a:buAutoNum type="arabicPeriod" startAt="3"/>
            </a:pPr>
            <a:r>
              <a:rPr lang="pt-BR" altLang="pt-BR" sz="2800" b="1" u="sng" dirty="0">
                <a:solidFill>
                  <a:srgbClr val="0033CC"/>
                </a:solidFill>
                <a:latin typeface="Arial Narrow" panose="020B0606020202030204" pitchFamily="34" charset="0"/>
              </a:rPr>
              <a:t>Crítica Social Explícita</a:t>
            </a:r>
            <a:r>
              <a:rPr lang="pt-BR" altLang="pt-BR" sz="2800" b="1" dirty="0">
                <a:solidFill>
                  <a:srgbClr val="0033CC"/>
                </a:solidFill>
                <a:latin typeface="Arial Narrow" panose="020B0606020202030204" pitchFamily="34" charset="0"/>
              </a:rPr>
              <a:t>: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600" b="1" dirty="0">
              <a:solidFill>
                <a:srgbClr val="7030A0"/>
              </a:solidFill>
              <a:latin typeface="Arial Narrow" panose="020B0606020202030204" pitchFamily="34" charset="0"/>
            </a:endParaRPr>
          </a:p>
          <a:p>
            <a:pPr marL="0" algn="just">
              <a:spcBef>
                <a:spcPts val="0"/>
              </a:spcBef>
            </a:pPr>
            <a:r>
              <a:rPr lang="pt-BR" altLang="pt-BR" sz="2100" b="1" dirty="0">
                <a:solidFill>
                  <a:srgbClr val="000000"/>
                </a:solidFill>
                <a:latin typeface="Arial Narrow" panose="020B0606020202030204" pitchFamily="34" charset="0"/>
              </a:rPr>
              <a:t>Todo autor Naturalista elabora sua crítica direta a aspectos da realidade social. 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</a:pPr>
            <a:endParaRPr lang="pt-BR" altLang="pt-BR" sz="10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altLang="pt-BR" sz="2100" b="1" dirty="0">
                <a:solidFill>
                  <a:srgbClr val="000000"/>
                </a:solidFill>
                <a:latin typeface="Arial Narrow" panose="020B0606020202030204" pitchFamily="34" charset="0"/>
              </a:rPr>
              <a:t>Mesmo com sua crítica implacável, o escritor desacredita em saídas ou esperança para a sociedade. Ele visualiza a sociedade como um </a:t>
            </a:r>
            <a:r>
              <a:rPr lang="pt-BR" altLang="pt-BR" sz="2100" b="1" dirty="0">
                <a:solidFill>
                  <a:srgbClr val="D60093"/>
                </a:solidFill>
                <a:latin typeface="Arial Narrow" panose="020B0606020202030204" pitchFamily="34" charset="0"/>
              </a:rPr>
              <a:t>organismo biológico</a:t>
            </a:r>
            <a:r>
              <a:rPr lang="pt-BR" altLang="pt-BR" sz="2100" b="1" dirty="0">
                <a:solidFill>
                  <a:srgbClr val="000000"/>
                </a:solidFill>
                <a:latin typeface="Arial Narrow" panose="020B0606020202030204" pitchFamily="34" charset="0"/>
              </a:rPr>
              <a:t> sujeito </a:t>
            </a:r>
            <a:r>
              <a:rPr lang="pt-BR" altLang="pt-BR" sz="2100" b="1" dirty="0">
                <a:solidFill>
                  <a:srgbClr val="000099"/>
                </a:solidFill>
                <a:latin typeface="Arial Narrow" panose="020B0606020202030204" pitchFamily="34" charset="0"/>
              </a:rPr>
              <a:t>às leis vitais:</a:t>
            </a:r>
            <a:r>
              <a:rPr lang="pt-BR" altLang="pt-BR" sz="2100" b="1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100" b="1" u="sng" dirty="0">
                <a:solidFill>
                  <a:srgbClr val="C00000"/>
                </a:solidFill>
                <a:latin typeface="Arial Narrow" panose="020B0606020202030204" pitchFamily="34" charset="0"/>
              </a:rPr>
              <a:t>nascimento, apogeu, decrepitude e morte</a:t>
            </a:r>
            <a:r>
              <a:rPr lang="pt-BR" altLang="pt-BR" sz="2100" b="1" dirty="0">
                <a:solidFill>
                  <a:srgbClr val="C00000"/>
                </a:solidFill>
                <a:latin typeface="Arial Narrow" panose="020B0606020202030204" pitchFamily="34" charset="0"/>
              </a:rPr>
              <a:t>. </a:t>
            </a:r>
            <a:r>
              <a:rPr lang="pt-BR" altLang="pt-BR" sz="2100" b="1" dirty="0">
                <a:solidFill>
                  <a:srgbClr val="000000"/>
                </a:solidFill>
                <a:latin typeface="Arial Narrow" panose="020B0606020202030204" pitchFamily="34" charset="0"/>
              </a:rPr>
              <a:t>Organismo frente ao qual pouco ou nada pode </a:t>
            </a:r>
            <a:r>
              <a:rPr lang="pt-BR" altLang="pt-BR" sz="2100" b="1" u="sng" dirty="0">
                <a:solidFill>
                  <a:srgbClr val="FF0000"/>
                </a:solidFill>
                <a:latin typeface="Arial Narrow" panose="020B0606020202030204" pitchFamily="34" charset="0"/>
              </a:rPr>
              <a:t>à ação dos indivíduos</a:t>
            </a:r>
            <a:r>
              <a:rPr lang="pt-BR" altLang="pt-BR" sz="2100" b="1" dirty="0">
                <a:solidFill>
                  <a:srgbClr val="002060"/>
                </a:solidFill>
                <a:latin typeface="Arial Narrow" panose="020B0606020202030204" pitchFamily="34" charset="0"/>
              </a:rPr>
              <a:t>.   Ex. O Cortiço.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</a:pPr>
            <a:endParaRPr lang="pt-BR" altLang="pt-BR" sz="10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0" algn="just">
              <a:lnSpc>
                <a:spcPct val="150000"/>
              </a:lnSpc>
              <a:spcBef>
                <a:spcPts val="0"/>
              </a:spcBef>
            </a:pPr>
            <a:endParaRPr lang="pt-BR" altLang="pt-BR" sz="10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0"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100" b="1" dirty="0">
                <a:solidFill>
                  <a:srgbClr val="000000"/>
                </a:solidFill>
                <a:latin typeface="Arial Narrow" panose="020B0606020202030204" pitchFamily="34" charset="0"/>
              </a:rPr>
              <a:t>Por esse motivo, expõe, com </a:t>
            </a:r>
            <a:r>
              <a:rPr lang="pt-BR" altLang="pt-BR" sz="21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pessimismo fatalista</a:t>
            </a:r>
            <a:r>
              <a:rPr lang="pt-BR" altLang="pt-BR" sz="2100" b="1" dirty="0">
                <a:solidFill>
                  <a:srgbClr val="000000"/>
                </a:solidFill>
                <a:latin typeface="Arial Narrow" panose="020B0606020202030204" pitchFamily="34" charset="0"/>
              </a:rPr>
              <a:t>, pois, os escritores dessa fase desacreditavam da capacidade humana para controlar </a:t>
            </a:r>
            <a:r>
              <a:rPr lang="pt-BR" altLang="pt-BR" sz="2100" b="1" u="sng" dirty="0">
                <a:solidFill>
                  <a:srgbClr val="002060"/>
                </a:solidFill>
                <a:latin typeface="Arial Narrow" panose="020B0606020202030204" pitchFamily="34" charset="0"/>
              </a:rPr>
              <a:t>o universo social</a:t>
            </a:r>
            <a:r>
              <a:rPr lang="pt-BR" altLang="pt-BR" sz="2100" b="1" dirty="0">
                <a:solidFill>
                  <a:srgbClr val="000000"/>
                </a:solidFill>
                <a:latin typeface="Arial Narrow" panose="020B0606020202030204" pitchFamily="34" charset="0"/>
              </a:rPr>
              <a:t>; assim, o ser humano se converte em</a:t>
            </a:r>
            <a:r>
              <a:rPr lang="pt-BR" altLang="pt-BR" sz="2100" b="1" dirty="0">
                <a:solidFill>
                  <a:srgbClr val="002060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100" b="1" u="sng" dirty="0">
                <a:solidFill>
                  <a:srgbClr val="C00000"/>
                </a:solidFill>
                <a:latin typeface="Arial Narrow" panose="020B0606020202030204" pitchFamily="34" charset="0"/>
              </a:rPr>
              <a:t>mero fantoche de um destino traçado pelo meio e pela herança</a:t>
            </a:r>
            <a:r>
              <a:rPr lang="pt-BR" altLang="pt-BR" sz="2100" b="1" dirty="0">
                <a:solidFill>
                  <a:srgbClr val="002060"/>
                </a:solidFill>
                <a:latin typeface="Arial Narrow" panose="020B0606020202030204" pitchFamily="34" charset="0"/>
              </a:rPr>
              <a:t>.    Ex. O Ateneu.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FBEE80A-513B-4F78-AE40-DFFEFF5DF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307" y="-25183"/>
            <a:ext cx="8549384" cy="764703"/>
          </a:xfrm>
          <a:solidFill>
            <a:srgbClr val="6C0867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br>
              <a:rPr lang="pt-BR" altLang="pt-BR" sz="3500" dirty="0"/>
            </a:br>
            <a:br>
              <a:rPr lang="pt-BR" altLang="pt-BR" sz="3500" dirty="0"/>
            </a:br>
            <a:r>
              <a:rPr lang="pt-BR" altLang="pt-BR" sz="3200" b="1" dirty="0">
                <a:solidFill>
                  <a:schemeClr val="tx1"/>
                </a:solidFill>
              </a:rPr>
              <a:t>CARACTERÍSTICAS DO NATURALISMO </a:t>
            </a:r>
            <a:br>
              <a:rPr lang="pt-BR" altLang="pt-BR" sz="3200" b="1" dirty="0">
                <a:solidFill>
                  <a:schemeClr val="folHlink"/>
                </a:solidFill>
              </a:rPr>
            </a:br>
            <a:br>
              <a:rPr lang="pt-BR" altLang="pt-BR" sz="3200" b="1" dirty="0">
                <a:solidFill>
                  <a:schemeClr val="folHlink"/>
                </a:solidFill>
              </a:rPr>
            </a:br>
            <a:endParaRPr lang="pt-BR" altLang="pt-BR" sz="3200" b="1" dirty="0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05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>
            <a:extLst>
              <a:ext uri="{FF2B5EF4-FFF2-40B4-BE49-F238E27FC236}">
                <a16:creationId xmlns:a16="http://schemas.microsoft.com/office/drawing/2014/main" id="{F224D4C4-03D2-4499-8605-7BE007738A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6936" y="1052736"/>
            <a:ext cx="8610128" cy="5544616"/>
          </a:xfrm>
          <a:solidFill>
            <a:schemeClr val="tx1"/>
          </a:solidFill>
        </p:spPr>
        <p:txBody>
          <a:bodyPr/>
          <a:lstStyle/>
          <a:p>
            <a:pPr marL="0" lvl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2200" b="1" dirty="0">
                <a:solidFill>
                  <a:srgbClr val="000000"/>
                </a:solidFill>
                <a:latin typeface="Arial Narrow" panose="020B0606020202030204" pitchFamily="34" charset="0"/>
              </a:rPr>
              <a:t>4-</a:t>
            </a:r>
            <a:r>
              <a:rPr lang="pt-BR" altLang="pt-BR" sz="2200" b="1" dirty="0">
                <a:solidFill>
                  <a:srgbClr val="FFFF99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800" b="1" dirty="0">
                <a:solidFill>
                  <a:srgbClr val="FF0000"/>
                </a:solidFill>
                <a:latin typeface="Arial Narrow" panose="020B0606020202030204" pitchFamily="34" charset="0"/>
              </a:rPr>
              <a:t>Forma Descritiva </a:t>
            </a:r>
          </a:p>
          <a:p>
            <a:pPr marL="0" lvl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2200" b="1" dirty="0">
              <a:solidFill>
                <a:srgbClr val="FFFF99"/>
              </a:solidFill>
              <a:latin typeface="Arial Narrow" panose="020B0606020202030204" pitchFamily="34" charset="0"/>
            </a:endParaRPr>
          </a:p>
          <a:p>
            <a:pPr marL="0" lv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A preocupação com a </a:t>
            </a:r>
            <a:r>
              <a:rPr lang="pt-BR" altLang="pt-BR" sz="23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verossimilhança</a:t>
            </a: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 leva os Naturalistas ao método de escrita baseada </a:t>
            </a:r>
            <a:r>
              <a:rPr lang="pt-BR" altLang="pt-BR" sz="2300" b="1" dirty="0">
                <a:solidFill>
                  <a:srgbClr val="000000"/>
                </a:solidFill>
                <a:highlight>
                  <a:srgbClr val="00FF00"/>
                </a:highlight>
                <a:latin typeface="Arial Narrow" panose="020B0606020202030204" pitchFamily="34" charset="0"/>
              </a:rPr>
              <a:t>na descrição</a:t>
            </a: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. </a:t>
            </a:r>
          </a:p>
          <a:p>
            <a:pPr marL="0" lv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pt-BR" altLang="pt-BR" sz="23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0" lv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altLang="pt-BR" sz="2300" b="1" u="sng" dirty="0">
                <a:solidFill>
                  <a:srgbClr val="C00000"/>
                </a:solidFill>
                <a:latin typeface="Arial Narrow" panose="020B0606020202030204" pitchFamily="34" charset="0"/>
              </a:rPr>
              <a:t>Descrição minuciosa</a:t>
            </a:r>
            <a:r>
              <a:rPr lang="pt-BR" altLang="pt-BR" sz="23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, detalhada ao limite do inventário, precisa e funciona em um romance </a:t>
            </a:r>
            <a:r>
              <a:rPr lang="pt-BR" altLang="pt-BR" sz="2300" b="1" u="sng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como elemento auxiliar da narração</a:t>
            </a:r>
            <a:r>
              <a:rPr lang="pt-BR" altLang="pt-BR" sz="23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.</a:t>
            </a: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65DB9C7-DF77-42C0-B79D-29EF7C2314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3601" y="53579"/>
            <a:ext cx="8508878" cy="822135"/>
          </a:xfrm>
          <a:gradFill flip="none" rotWithShape="1">
            <a:gsLst>
              <a:gs pos="0">
                <a:srgbClr val="808000">
                  <a:tint val="66000"/>
                  <a:satMod val="160000"/>
                </a:srgbClr>
              </a:gs>
              <a:gs pos="50000">
                <a:srgbClr val="808000">
                  <a:tint val="44500"/>
                  <a:satMod val="160000"/>
                </a:srgbClr>
              </a:gs>
              <a:gs pos="100000">
                <a:srgbClr val="808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11200">
              <a:srgbClr val="00B0F0">
                <a:alpha val="64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sz="3200" b="1" dirty="0">
                <a:solidFill>
                  <a:srgbClr val="000066"/>
                </a:solidFill>
              </a:rPr>
              <a:t>CARACTERÍSTICAS DO NATURALISMO </a:t>
            </a:r>
            <a:br>
              <a:rPr lang="pt-BR" altLang="pt-BR" sz="3200" b="1" dirty="0">
                <a:solidFill>
                  <a:schemeClr val="folHlink"/>
                </a:solidFill>
              </a:rPr>
            </a:br>
            <a:endParaRPr lang="pt-BR" altLang="pt-BR" sz="3200" b="1" dirty="0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61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72279D-6D4A-425B-838F-D0C45A811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08720"/>
            <a:ext cx="8928992" cy="5760640"/>
          </a:xfrm>
          <a:solidFill>
            <a:schemeClr val="tx1"/>
          </a:solidFill>
        </p:spPr>
        <p:txBody>
          <a:bodyPr/>
          <a:lstStyle/>
          <a:p>
            <a:pPr algn="just">
              <a:buFontTx/>
              <a:buChar char="-"/>
            </a:pPr>
            <a:endParaRPr lang="pt-BR" sz="8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buFontTx/>
              <a:buChar char="-"/>
            </a:pPr>
            <a:r>
              <a:rPr lang="pt-BR" sz="2000" b="1" dirty="0">
                <a:solidFill>
                  <a:srgbClr val="000000"/>
                </a:solidFill>
                <a:latin typeface="Arial Narrow" panose="020B0606020202030204" pitchFamily="34" charset="0"/>
              </a:rPr>
              <a:t>ALUÍSIO DE AZEVEDO </a:t>
            </a:r>
            <a: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</a:rPr>
              <a:t>- Com “ </a:t>
            </a:r>
            <a:r>
              <a:rPr lang="pt-BR" sz="2000" b="1" dirty="0">
                <a:solidFill>
                  <a:srgbClr val="000000"/>
                </a:solidFill>
                <a:latin typeface="Arial Narrow" panose="020B0606020202030204" pitchFamily="34" charset="0"/>
              </a:rPr>
              <a:t>O MULATO </a:t>
            </a:r>
            <a: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</a:rPr>
              <a:t>(</a:t>
            </a:r>
            <a:r>
              <a:rPr lang="pt-BR" sz="2000" b="1" dirty="0">
                <a:solidFill>
                  <a:srgbClr val="000000"/>
                </a:solidFill>
                <a:latin typeface="Arial Narrow" panose="020B0606020202030204" pitchFamily="34" charset="0"/>
              </a:rPr>
              <a:t>1881</a:t>
            </a:r>
            <a: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</a:rPr>
              <a:t>), consagrou-se como um escritor Naturalista. A publicação dessa obra marca o início do Naturalismo brasileiro.</a:t>
            </a:r>
          </a:p>
          <a:p>
            <a:pPr algn="just">
              <a:buFontTx/>
              <a:buChar char="-"/>
            </a:pPr>
            <a:endParaRPr lang="pt-BR" sz="1000" b="1" dirty="0">
              <a:solidFill>
                <a:srgbClr val="444444"/>
              </a:solidFill>
              <a:latin typeface="Arial Narrow" panose="020B0606020202030204" pitchFamily="34" charset="0"/>
            </a:endParaRPr>
          </a:p>
          <a:p>
            <a:pPr algn="just">
              <a:buFontTx/>
              <a:buChar char="-"/>
            </a:pPr>
            <a:r>
              <a:rPr lang="pt-BR" sz="2000" b="1" dirty="0">
                <a:solidFill>
                  <a:srgbClr val="002060"/>
                </a:solidFill>
                <a:latin typeface="Arial Narrow" panose="020B0606020202030204" pitchFamily="34" charset="0"/>
              </a:rPr>
              <a:t>O livro (</a:t>
            </a:r>
            <a:r>
              <a:rPr lang="pt-BR" sz="2000" b="1" u="sng" dirty="0">
                <a:solidFill>
                  <a:srgbClr val="C00000"/>
                </a:solidFill>
                <a:latin typeface="Arial Narrow" panose="020B0606020202030204" pitchFamily="34" charset="0"/>
              </a:rPr>
              <a:t>que não é a obra naturalista mais marcante</a:t>
            </a:r>
            <a:r>
              <a:rPr lang="pt-BR" sz="2000" b="1" dirty="0">
                <a:solidFill>
                  <a:srgbClr val="002060"/>
                </a:solidFill>
                <a:latin typeface="Arial Narrow" panose="020B0606020202030204" pitchFamily="34" charset="0"/>
              </a:rPr>
              <a:t>) causou impacto na sociedade, principalmente entre </a:t>
            </a:r>
            <a:r>
              <a:rPr lang="pt-BR" sz="2000" b="1" u="sng" dirty="0">
                <a:solidFill>
                  <a:srgbClr val="002060"/>
                </a:solidFill>
                <a:latin typeface="Arial Narrow" panose="020B0606020202030204" pitchFamily="34" charset="0"/>
              </a:rPr>
              <a:t>o clero e a alta sociedade de São Luís do Maranhão</a:t>
            </a:r>
            <a:r>
              <a:rPr lang="pt-BR" sz="2000" b="1" dirty="0">
                <a:solidFill>
                  <a:srgbClr val="002060"/>
                </a:solidFill>
                <a:latin typeface="Arial Narrow" panose="020B0606020202030204" pitchFamily="34" charset="0"/>
              </a:rPr>
              <a:t>.</a:t>
            </a:r>
          </a:p>
          <a:p>
            <a:pPr algn="just">
              <a:buFontTx/>
              <a:buChar char="-"/>
            </a:pPr>
            <a:endParaRPr lang="pt-BR" sz="10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0" indent="0" algn="just">
              <a:buNone/>
            </a:pPr>
            <a:endParaRPr lang="pt-BR" sz="10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algn="just">
              <a:buFontTx/>
              <a:buChar char="-"/>
            </a:pPr>
            <a:r>
              <a:rPr lang="pt-BR" sz="2000" b="1" dirty="0">
                <a:solidFill>
                  <a:srgbClr val="000000"/>
                </a:solidFill>
                <a:latin typeface="Arial Narrow" panose="020B0606020202030204" pitchFamily="34" charset="0"/>
              </a:rPr>
              <a:t>O Mulato </a:t>
            </a:r>
            <a:r>
              <a:rPr lang="pt-BR" sz="2000" b="1" dirty="0">
                <a:solidFill>
                  <a:srgbClr val="002060"/>
                </a:solidFill>
                <a:latin typeface="Arial Narrow" panose="020B0606020202030204" pitchFamily="34" charset="0"/>
              </a:rPr>
              <a:t>aborda temas como o </a:t>
            </a:r>
            <a:r>
              <a:rPr lang="pt-BR" sz="2000" b="1" u="sng" dirty="0">
                <a:solidFill>
                  <a:srgbClr val="FF0000"/>
                </a:solidFill>
                <a:latin typeface="Arial Narrow" panose="020B0606020202030204" pitchFamily="34" charset="0"/>
              </a:rPr>
              <a:t>puritanismo sexual</a:t>
            </a:r>
            <a:r>
              <a:rPr lang="pt-BR" sz="2000" b="1" dirty="0">
                <a:solidFill>
                  <a:srgbClr val="002060"/>
                </a:solidFill>
                <a:latin typeface="Arial Narrow" panose="020B0606020202030204" pitchFamily="34" charset="0"/>
              </a:rPr>
              <a:t>, </a:t>
            </a:r>
            <a:r>
              <a:rPr lang="pt-BR" sz="2000" b="1" dirty="0">
                <a:solidFill>
                  <a:srgbClr val="006600"/>
                </a:solidFill>
                <a:latin typeface="Arial Narrow" panose="020B0606020202030204" pitchFamily="34" charset="0"/>
              </a:rPr>
              <a:t>o</a:t>
            </a:r>
            <a:r>
              <a:rPr lang="pt-BR" sz="2000" b="1" u="sng" dirty="0">
                <a:solidFill>
                  <a:srgbClr val="006600"/>
                </a:solidFill>
                <a:latin typeface="Arial Narrow" panose="020B0606020202030204" pitchFamily="34" charset="0"/>
              </a:rPr>
              <a:t> anticlericalismo </a:t>
            </a:r>
            <a:r>
              <a:rPr lang="pt-BR" sz="2000" b="1" dirty="0">
                <a:solidFill>
                  <a:srgbClr val="002060"/>
                </a:solidFill>
                <a:latin typeface="Arial Narrow" panose="020B0606020202030204" pitchFamily="34" charset="0"/>
              </a:rPr>
              <a:t>e </a:t>
            </a:r>
            <a:r>
              <a:rPr lang="pt-BR" sz="2000" b="1" dirty="0">
                <a:solidFill>
                  <a:srgbClr val="C00000"/>
                </a:solidFill>
                <a:latin typeface="Arial Narrow" panose="020B0606020202030204" pitchFamily="34" charset="0"/>
              </a:rPr>
              <a:t>o</a:t>
            </a:r>
            <a:r>
              <a:rPr lang="pt-BR" sz="2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racismo</a:t>
            </a:r>
            <a:r>
              <a:rPr lang="pt-BR" sz="2000" b="1" dirty="0">
                <a:solidFill>
                  <a:srgbClr val="C00000"/>
                </a:solidFill>
                <a:latin typeface="Arial Narrow" panose="020B0606020202030204" pitchFamily="34" charset="0"/>
              </a:rPr>
              <a:t>.</a:t>
            </a:r>
          </a:p>
          <a:p>
            <a:pPr algn="just">
              <a:buFontTx/>
              <a:buChar char="-"/>
            </a:pPr>
            <a:endParaRPr lang="pt-BR" sz="1000" b="1" dirty="0">
              <a:solidFill>
                <a:srgbClr val="C00000"/>
              </a:solidFill>
              <a:latin typeface="Arial Narrow" panose="020B0606020202030204" pitchFamily="34" charset="0"/>
            </a:endParaRPr>
          </a:p>
          <a:p>
            <a:pPr algn="just">
              <a:buFontTx/>
              <a:buChar char="-"/>
            </a:pPr>
            <a:r>
              <a:rPr lang="pt-BR" sz="2000" b="1" dirty="0">
                <a:solidFill>
                  <a:srgbClr val="000000"/>
                </a:solidFill>
                <a:latin typeface="Arial Narrow" panose="020B0606020202030204" pitchFamily="34" charset="0"/>
              </a:rPr>
              <a:t>Em 1890, o Naturalismo atinge o seu ápice com O cortiço (obra repleta de personagens marginalizados).</a:t>
            </a:r>
          </a:p>
          <a:p>
            <a:pPr algn="just">
              <a:buFontTx/>
              <a:buChar char="-"/>
            </a:pPr>
            <a:endParaRPr lang="pt-BR" sz="2000" b="1" dirty="0">
              <a:solidFill>
                <a:srgbClr val="444444"/>
              </a:solidFill>
              <a:latin typeface="Arial Narrow" panose="020B0606020202030204" pitchFamily="34" charset="0"/>
            </a:endParaRPr>
          </a:p>
          <a:p>
            <a:pPr algn="just">
              <a:buFontTx/>
              <a:buChar char="-"/>
            </a:pPr>
            <a:r>
              <a:rPr lang="pt-BR" sz="2000" b="1" dirty="0">
                <a:solidFill>
                  <a:srgbClr val="C00000"/>
                </a:solidFill>
                <a:latin typeface="Arial Narrow" panose="020B0606020202030204" pitchFamily="34" charset="0"/>
              </a:rPr>
              <a:t>Em 1891, </a:t>
            </a:r>
            <a:r>
              <a:rPr lang="pt-BR" sz="2000" b="1" u="sng" dirty="0">
                <a:solidFill>
                  <a:srgbClr val="C00000"/>
                </a:solidFill>
                <a:latin typeface="Arial Narrow" panose="020B0606020202030204" pitchFamily="34" charset="0"/>
              </a:rPr>
              <a:t>Inglês de</a:t>
            </a:r>
            <a:r>
              <a:rPr lang="pt-BR" sz="2000" b="1" u="sng" dirty="0">
                <a:solidFill>
                  <a:srgbClr val="D60093"/>
                </a:solidFill>
                <a:latin typeface="Arial Narrow" panose="020B0606020202030204" pitchFamily="34" charset="0"/>
              </a:rPr>
              <a:t> Souza</a:t>
            </a:r>
            <a:r>
              <a:rPr lang="pt-BR" sz="2000" b="1" dirty="0">
                <a:solidFill>
                  <a:srgbClr val="D60093"/>
                </a:solidFill>
                <a:latin typeface="Arial Narrow" panose="020B0606020202030204" pitchFamily="34" charset="0"/>
              </a:rPr>
              <a:t>:</a:t>
            </a:r>
            <a:r>
              <a:rPr lang="pt-BR" sz="2000" b="1" dirty="0">
                <a:solidFill>
                  <a:srgbClr val="C00000"/>
                </a:solidFill>
                <a:latin typeface="Arial Narrow" panose="020B0606020202030204" pitchFamily="34" charset="0"/>
              </a:rPr>
              <a:t> </a:t>
            </a:r>
            <a:r>
              <a:rPr lang="pt-BR" sz="2000" b="1" dirty="0">
                <a:solidFill>
                  <a:srgbClr val="000000"/>
                </a:solidFill>
                <a:latin typeface="Arial Narrow" panose="020B0606020202030204" pitchFamily="34" charset="0"/>
              </a:rPr>
              <a:t>O Missionário, </a:t>
            </a:r>
            <a:r>
              <a:rPr lang="pt-BR" sz="2000" b="1" dirty="0">
                <a:solidFill>
                  <a:srgbClr val="000099"/>
                </a:solidFill>
                <a:latin typeface="Arial Narrow" panose="020B0606020202030204" pitchFamily="34" charset="0"/>
              </a:rPr>
              <a:t>obra que aborda a influência do meio sobre o indivíduo</a:t>
            </a:r>
            <a:r>
              <a:rPr lang="pt-BR" sz="2000" b="1" dirty="0">
                <a:solidFill>
                  <a:srgbClr val="000000"/>
                </a:solidFill>
                <a:latin typeface="Arial Narrow" panose="020B0606020202030204" pitchFamily="34" charset="0"/>
              </a:rPr>
              <a:t>;</a:t>
            </a:r>
          </a:p>
          <a:p>
            <a:pPr algn="just">
              <a:buFontTx/>
              <a:buChar char="-"/>
            </a:pPr>
            <a:endParaRPr lang="pt-BR" sz="10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buFontTx/>
              <a:buChar char="-"/>
            </a:pPr>
            <a:r>
              <a:rPr lang="pt-BR" sz="2000" b="1" dirty="0">
                <a:solidFill>
                  <a:srgbClr val="000099"/>
                </a:solidFill>
                <a:latin typeface="Arial Narrow" panose="020B0606020202030204" pitchFamily="34" charset="0"/>
              </a:rPr>
              <a:t>Adolfo Caminha:</a:t>
            </a:r>
            <a:r>
              <a:rPr lang="pt-BR" sz="2000" b="1" dirty="0">
                <a:solidFill>
                  <a:srgbClr val="000000"/>
                </a:solidFill>
                <a:latin typeface="Arial Narrow" panose="020B0606020202030204" pitchFamily="34" charset="0"/>
              </a:rPr>
              <a:t> </a:t>
            </a:r>
            <a:r>
              <a:rPr lang="pt-BR" sz="2000" b="1" dirty="0">
                <a:solidFill>
                  <a:srgbClr val="FF0000"/>
                </a:solidFill>
                <a:latin typeface="Arial Narrow" panose="020B0606020202030204" pitchFamily="34" charset="0"/>
              </a:rPr>
              <a:t>A Normalista </a:t>
            </a:r>
            <a:r>
              <a:rPr lang="pt-BR" sz="2000" b="1" dirty="0">
                <a:solidFill>
                  <a:srgbClr val="000000"/>
                </a:solidFill>
                <a:latin typeface="Arial Narrow" panose="020B0606020202030204" pitchFamily="34" charset="0"/>
              </a:rPr>
              <a:t>e </a:t>
            </a:r>
            <a:r>
              <a:rPr lang="pt-BR" sz="2000" b="1" dirty="0">
                <a:solidFill>
                  <a:srgbClr val="000099"/>
                </a:solidFill>
                <a:latin typeface="Arial Narrow" panose="020B0606020202030204" pitchFamily="34" charset="0"/>
              </a:rPr>
              <a:t>O Bom Crioulo</a:t>
            </a:r>
            <a:r>
              <a:rPr lang="pt-BR" sz="2000" b="1" dirty="0">
                <a:solidFill>
                  <a:srgbClr val="000000"/>
                </a:solidFill>
                <a:latin typeface="Arial Narrow" panose="020B0606020202030204" pitchFamily="34" charset="0"/>
              </a:rPr>
              <a:t>, (1895) – Abordam desvios sexuais e o homossexualismo.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18DEC63-4052-4811-AD8B-1203EBE1B8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3601" y="53579"/>
            <a:ext cx="8508878" cy="711125"/>
          </a:xfrm>
          <a:solidFill>
            <a:srgbClr val="002060"/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sz="3200" b="1" dirty="0">
                <a:solidFill>
                  <a:srgbClr val="FFC000"/>
                </a:solidFill>
              </a:rPr>
              <a:t>PRINCIPAIS AUTORES</a:t>
            </a:r>
            <a:br>
              <a:rPr lang="pt-BR" altLang="pt-BR" sz="3200" b="1" dirty="0">
                <a:solidFill>
                  <a:schemeClr val="folHlink"/>
                </a:solidFill>
              </a:rPr>
            </a:br>
            <a:endParaRPr lang="pt-BR" altLang="pt-BR" sz="3200" b="1" dirty="0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66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>
            <a:extLst>
              <a:ext uri="{FF2B5EF4-FFF2-40B4-BE49-F238E27FC236}">
                <a16:creationId xmlns:a16="http://schemas.microsoft.com/office/drawing/2014/main" id="{F224D4C4-03D2-4499-8605-7BE007738A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6936" y="1052736"/>
            <a:ext cx="8610128" cy="5544616"/>
          </a:xfrm>
          <a:solidFill>
            <a:schemeClr val="tx1"/>
          </a:solidFill>
        </p:spPr>
        <p:txBody>
          <a:bodyPr/>
          <a:lstStyle/>
          <a:p>
            <a:pPr marL="0" lvl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2800" b="1" dirty="0">
                <a:solidFill>
                  <a:srgbClr val="FF0000"/>
                </a:solidFill>
                <a:latin typeface="Arial Narrow" panose="020B0606020202030204" pitchFamily="34" charset="0"/>
              </a:rPr>
              <a:t>“</a:t>
            </a:r>
            <a:r>
              <a:rPr lang="pt-BR" altLang="pt-BR" sz="2500" b="1" dirty="0">
                <a:solidFill>
                  <a:srgbClr val="FF0000"/>
                </a:solidFill>
                <a:latin typeface="Arial Narrow" panose="020B0606020202030204" pitchFamily="34" charset="0"/>
              </a:rPr>
              <a:t>Eram cinco horas da manhã e o cortiço acordava, </a:t>
            </a:r>
            <a:r>
              <a:rPr lang="pt-BR" altLang="pt-BR" sz="2500" b="1" dirty="0">
                <a:solidFill>
                  <a:srgbClr val="000000"/>
                </a:solidFill>
                <a:latin typeface="Arial Narrow" panose="020B0606020202030204" pitchFamily="34" charset="0"/>
              </a:rPr>
              <a:t>abrindo, não os olhos, mas a sua infinidade de portas e janelas alinhadas.</a:t>
            </a:r>
            <a:r>
              <a:rPr lang="pt-BR" altLang="pt-BR" sz="2500" b="1" dirty="0">
                <a:solidFill>
                  <a:srgbClr val="FF0000"/>
                </a:solidFill>
                <a:latin typeface="Arial Narrow" panose="020B0606020202030204" pitchFamily="34" charset="0"/>
              </a:rPr>
              <a:t> Um acordar alegre e farto de quem dormiu de uma </a:t>
            </a:r>
            <a:r>
              <a:rPr lang="pt-BR" altLang="pt-BR" sz="2500" b="1" u="sng" dirty="0">
                <a:solidFill>
                  <a:srgbClr val="FF0000"/>
                </a:solidFill>
                <a:latin typeface="Arial Narrow" panose="020B0606020202030204" pitchFamily="34" charset="0"/>
              </a:rPr>
              <a:t>assentada</a:t>
            </a:r>
            <a:r>
              <a:rPr lang="pt-BR" altLang="pt-BR" sz="2500" b="1" dirty="0">
                <a:solidFill>
                  <a:srgbClr val="FF0000"/>
                </a:solidFill>
                <a:latin typeface="Arial Narrow" panose="020B0606020202030204" pitchFamily="34" charset="0"/>
              </a:rPr>
              <a:t> sete horas de chumbo.”  </a:t>
            </a:r>
          </a:p>
          <a:p>
            <a:pPr marL="0" lvl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marL="0" lvl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2400" b="1" dirty="0">
                <a:solidFill>
                  <a:srgbClr val="000000"/>
                </a:solidFill>
                <a:latin typeface="Arial Narrow" panose="020B0606020202030204" pitchFamily="34" charset="0"/>
              </a:rPr>
              <a:t>“E naquela terra encharcada e fumegante, naquela umidade quente e lodosa, </a:t>
            </a:r>
            <a:r>
              <a:rPr lang="pt-BR" altLang="pt-BR" sz="2400" b="1" dirty="0">
                <a:solidFill>
                  <a:srgbClr val="000099"/>
                </a:solidFill>
                <a:latin typeface="Arial Narrow" panose="020B0606020202030204" pitchFamily="34" charset="0"/>
              </a:rPr>
              <a:t>começou a minhocar, a esfervilhar, a crescer, um mundo, uma coisa viva, uma geração, que parecia brotar espontânea, ali mesmo, daquele lameiro, e multiplicar-se como larvas no esterco</a:t>
            </a:r>
            <a:r>
              <a:rPr lang="pt-BR" altLang="pt-BR" sz="2400" b="1" dirty="0">
                <a:solidFill>
                  <a:srgbClr val="000000"/>
                </a:solidFill>
                <a:latin typeface="Arial Narrow" panose="020B0606020202030204" pitchFamily="34" charset="0"/>
              </a:rPr>
              <a:t>.” (Zoomorfização das personagens).</a:t>
            </a:r>
          </a:p>
          <a:p>
            <a:pPr marL="0" lvl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2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552" y="-675456"/>
            <a:ext cx="10345809" cy="26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7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>
            <a:extLst>
              <a:ext uri="{FF2B5EF4-FFF2-40B4-BE49-F238E27FC236}">
                <a16:creationId xmlns:a16="http://schemas.microsoft.com/office/drawing/2014/main" id="{F224D4C4-03D2-4499-8605-7BE007738A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6936" y="1052736"/>
            <a:ext cx="8610128" cy="5544616"/>
          </a:xfrm>
          <a:solidFill>
            <a:schemeClr val="tx1"/>
          </a:solidFill>
        </p:spPr>
        <p:txBody>
          <a:bodyPr/>
          <a:lstStyle/>
          <a:p>
            <a:pPr marL="0" lvl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2800" b="1" dirty="0">
                <a:solidFill>
                  <a:srgbClr val="FF0000"/>
                </a:solidFill>
                <a:latin typeface="Arial Narrow" panose="020B0606020202030204" pitchFamily="34" charset="0"/>
              </a:rPr>
              <a:t>“</a:t>
            </a:r>
            <a:r>
              <a:rPr lang="pt-BR" altLang="pt-BR" sz="2800" b="1" dirty="0">
                <a:solidFill>
                  <a:srgbClr val="000000"/>
                </a:solidFill>
                <a:latin typeface="Arial Narrow" panose="020B0606020202030204" pitchFamily="34" charset="0"/>
              </a:rPr>
              <a:t>E devorava-a de beijos violentos, repetidos, quentes, que sufocavam a menina, enchendo-a de espanto e de um instintivo temor, </a:t>
            </a:r>
            <a:r>
              <a:rPr lang="pt-BR" altLang="pt-BR" sz="2800" b="1" dirty="0">
                <a:solidFill>
                  <a:srgbClr val="C00000"/>
                </a:solidFill>
                <a:latin typeface="Arial Narrow" panose="020B0606020202030204" pitchFamily="34" charset="0"/>
              </a:rPr>
              <a:t>cuja origem a pobrezinha, na sua simplicidade, não podia saber qual era. </a:t>
            </a:r>
            <a:r>
              <a:rPr lang="pt-BR" altLang="pt-BR" sz="2800" b="1" dirty="0">
                <a:solidFill>
                  <a:srgbClr val="000099"/>
                </a:solidFill>
                <a:latin typeface="Arial Narrow" panose="020B0606020202030204" pitchFamily="34" charset="0"/>
              </a:rPr>
              <a:t>(…) Leonie fingia prestar-lhe atenção e nada mais fazia do que afagar-lhe a cintura, as coxas e o colo. </a:t>
            </a:r>
            <a:r>
              <a:rPr lang="pt-BR" altLang="pt-BR" sz="2800" b="1" u="sng" dirty="0">
                <a:solidFill>
                  <a:srgbClr val="008080"/>
                </a:solidFill>
                <a:latin typeface="Arial Narrow" panose="020B0606020202030204" pitchFamily="34" charset="0"/>
              </a:rPr>
              <a:t>Depois, como que distraidamente, começou a desabotoar-lhe o corpinho do vestido”</a:t>
            </a:r>
            <a:r>
              <a:rPr lang="pt-BR" altLang="pt-BR" sz="2800" b="1" dirty="0">
                <a:solidFill>
                  <a:srgbClr val="008080"/>
                </a:solidFill>
                <a:latin typeface="Arial Narrow" panose="020B0606020202030204" pitchFamily="34" charset="0"/>
              </a:rPr>
              <a:t>.  </a:t>
            </a:r>
            <a:r>
              <a:rPr lang="pt-BR" altLang="pt-BR" sz="2800" b="1" dirty="0">
                <a:solidFill>
                  <a:srgbClr val="000000"/>
                </a:solidFill>
                <a:latin typeface="Arial Narrow" panose="020B0606020202030204" pitchFamily="34" charset="0"/>
              </a:rPr>
              <a:t>(Determinismo de meio e biológico).</a:t>
            </a:r>
            <a:endParaRPr lang="pt-BR" altLang="pt-BR" sz="23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0" lvl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28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65DB9C7-DF77-42C0-B79D-29EF7C2314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3601" y="53579"/>
            <a:ext cx="8508878" cy="822135"/>
          </a:xfrm>
          <a:solidFill>
            <a:srgbClr val="FF0066"/>
          </a:solidFill>
          <a:ln>
            <a:noFill/>
          </a:ln>
          <a:effectLst>
            <a:glow rad="711200">
              <a:srgbClr val="00B0F0">
                <a:alpha val="64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sz="3200" b="1" dirty="0">
                <a:solidFill>
                  <a:srgbClr val="000000"/>
                </a:solidFill>
              </a:rPr>
              <a:t>TRECHOS DO ROMANCE “O CORTIÇO”</a:t>
            </a:r>
            <a:br>
              <a:rPr lang="pt-BR" altLang="pt-BR" sz="3200" b="1" dirty="0">
                <a:solidFill>
                  <a:srgbClr val="000000"/>
                </a:solidFill>
              </a:rPr>
            </a:br>
            <a:endParaRPr lang="pt-BR" altLang="pt-BR" sz="3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40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AAB91B0-A35C-4176-8D79-F1EDF6A9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8640"/>
            <a:ext cx="8640960" cy="585522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01E3B44-7E32-4E52-8757-605A13E287BF}"/>
              </a:ext>
            </a:extLst>
          </p:cNvPr>
          <p:cNvSpPr txBox="1"/>
          <p:nvPr/>
        </p:nvSpPr>
        <p:spPr>
          <a:xfrm>
            <a:off x="827584" y="6224285"/>
            <a:ext cx="75608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Parnaso, obra de Andrea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Mantegna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representa o Monte das Musas, 1497.</a:t>
            </a:r>
          </a:p>
        </p:txBody>
      </p:sp>
    </p:spTree>
    <p:extLst>
      <p:ext uri="{BB962C8B-B14F-4D97-AF65-F5344CB8AC3E}">
        <p14:creationId xmlns:p14="http://schemas.microsoft.com/office/powerpoint/2010/main" val="996171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0631D47-6F53-4803-B9DC-B4BED032A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97894"/>
            <a:ext cx="9143999" cy="639117"/>
          </a:xfrm>
          <a:solidFill>
            <a:srgbClr val="000099"/>
          </a:solidFill>
          <a:ln>
            <a:noFill/>
          </a:ln>
          <a:effectLst>
            <a:glow rad="723900">
              <a:srgbClr val="008080"/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sz="3600" b="1" dirty="0">
                <a:solidFill>
                  <a:srgbClr val="FFC000"/>
                </a:solidFill>
              </a:rPr>
              <a:t>SURGIMENTO DO NATURALISMO </a:t>
            </a:r>
            <a:br>
              <a:rPr lang="pt-BR" altLang="pt-BR" sz="3200" b="1" dirty="0">
                <a:solidFill>
                  <a:schemeClr val="folHlink"/>
                </a:solidFill>
              </a:rPr>
            </a:br>
            <a:endParaRPr lang="pt-BR" altLang="pt-BR" sz="3200" b="1" dirty="0">
              <a:solidFill>
                <a:schemeClr val="folHlink"/>
              </a:solidFill>
            </a:endParaRP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6E6151C-5526-4A21-84DD-1DC5C54578D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07504" y="876483"/>
            <a:ext cx="4644516" cy="5766589"/>
          </a:xfrm>
          <a:solidFill>
            <a:schemeClr val="tx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just"/>
            <a:r>
              <a:rPr lang="pt-BR" sz="2100" b="1" dirty="0">
                <a:solidFill>
                  <a:srgbClr val="000099"/>
                </a:solidFill>
                <a:latin typeface="Arial Narrow" panose="020B0606020202030204" pitchFamily="34" charset="0"/>
              </a:rPr>
              <a:t>Estética literária influenciada pelo Evolucionismo e pelo Socialismo;</a:t>
            </a:r>
          </a:p>
          <a:p>
            <a:pPr algn="just"/>
            <a:endParaRPr lang="pt-BR" sz="600" b="1" dirty="0">
              <a:solidFill>
                <a:srgbClr val="000099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pt-BR" sz="2100" b="1" dirty="0">
                <a:solidFill>
                  <a:srgbClr val="FF0000"/>
                </a:solidFill>
                <a:latin typeface="Arial Narrow" panose="020B0606020202030204" pitchFamily="34" charset="0"/>
              </a:rPr>
              <a:t>Naturalismo francês;</a:t>
            </a:r>
          </a:p>
          <a:p>
            <a:pPr algn="just"/>
            <a:endParaRPr lang="pt-BR" sz="21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pt-BR" sz="2100" b="1" dirty="0">
                <a:solidFill>
                  <a:srgbClr val="FF0000"/>
                </a:solidFill>
                <a:latin typeface="Arial Narrow" panose="020B0606020202030204" pitchFamily="34" charset="0"/>
              </a:rPr>
              <a:t>Emile Zolá - </a:t>
            </a:r>
            <a:r>
              <a:rPr lang="pt-BR" sz="2100" b="1" dirty="0">
                <a:solidFill>
                  <a:srgbClr val="000000"/>
                </a:solidFill>
                <a:latin typeface="Arial Narrow" panose="020B0606020202030204" pitchFamily="34" charset="0"/>
              </a:rPr>
              <a:t>Idealizador e maior representante da Literatura Naturalista mundial;</a:t>
            </a:r>
          </a:p>
          <a:p>
            <a:pPr algn="just"/>
            <a:endParaRPr lang="pt-BR" sz="21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pt-BR" sz="2100" b="1" dirty="0">
                <a:solidFill>
                  <a:srgbClr val="FF0000"/>
                </a:solidFill>
                <a:latin typeface="Arial Narrow" panose="020B0606020202030204" pitchFamily="34" charset="0"/>
              </a:rPr>
              <a:t>Sua principal obra: O Germinal (1885), em que aborda a realidade social </a:t>
            </a:r>
            <a:r>
              <a:rPr lang="pt-BR" sz="2100" b="1" dirty="0">
                <a:solidFill>
                  <a:srgbClr val="000000"/>
                </a:solidFill>
                <a:latin typeface="Arial Narrow" panose="020B0606020202030204" pitchFamily="34" charset="0"/>
              </a:rPr>
              <a:t>nas minas de extração de carvão;</a:t>
            </a:r>
          </a:p>
          <a:p>
            <a:pPr algn="just"/>
            <a:endParaRPr lang="pt-BR" sz="21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2000" b="1" dirty="0">
                <a:solidFill>
                  <a:srgbClr val="002060"/>
                </a:solidFill>
                <a:latin typeface="Arial Narrow" panose="020B0606020202030204" pitchFamily="34" charset="0"/>
              </a:rPr>
              <a:t>Para escrevê-la,  Zola viveu com uma família de mineiros para sentir na pele a dura vida destes trabalhadores. </a:t>
            </a:r>
          </a:p>
          <a:p>
            <a:pPr algn="just"/>
            <a:br>
              <a:rPr lang="pt-BR" sz="2100" dirty="0">
                <a:latin typeface="Arial Narrow" panose="020B0606020202030204" pitchFamily="34" charset="0"/>
              </a:rPr>
            </a:br>
            <a:endParaRPr lang="pt-BR" altLang="pt-BR" sz="21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 marL="0" algn="just">
              <a:spcBef>
                <a:spcPts val="0"/>
              </a:spcBef>
              <a:buFontTx/>
              <a:buNone/>
            </a:pPr>
            <a:endParaRPr lang="pt-BR" altLang="pt-BR" sz="2200" b="1" dirty="0">
              <a:solidFill>
                <a:schemeClr val="folHlink"/>
              </a:solidFill>
              <a:highlight>
                <a:srgbClr val="008000"/>
              </a:highlight>
              <a:latin typeface="Arial Narrow" panose="020B0606020202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992595"/>
            <a:ext cx="3881830" cy="477468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" name="CaixaDeTexto 2"/>
          <p:cNvSpPr txBox="1"/>
          <p:nvPr/>
        </p:nvSpPr>
        <p:spPr>
          <a:xfrm>
            <a:off x="5004048" y="6021288"/>
            <a:ext cx="388183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  <a:latin typeface="Arial Narrow" panose="020B0606020202030204" pitchFamily="34" charset="0"/>
              </a:rPr>
              <a:t>Nascimento</a:t>
            </a:r>
            <a:r>
              <a:rPr lang="pt-BR" dirty="0">
                <a:solidFill>
                  <a:srgbClr val="000000"/>
                </a:solidFill>
                <a:latin typeface="Arial Narrow" panose="020B0606020202030204" pitchFamily="34" charset="0"/>
              </a:rPr>
              <a:t>:   2/04/1840, Paris, França</a:t>
            </a:r>
          </a:p>
          <a:p>
            <a:r>
              <a:rPr lang="pt-BR" b="1" dirty="0">
                <a:solidFill>
                  <a:srgbClr val="000000"/>
                </a:solidFill>
                <a:latin typeface="Arial Narrow" panose="020B0606020202030204" pitchFamily="34" charset="0"/>
              </a:rPr>
              <a:t>Morte</a:t>
            </a:r>
            <a:r>
              <a:rPr lang="pt-BR" dirty="0">
                <a:solidFill>
                  <a:srgbClr val="000000"/>
                </a:solidFill>
                <a:latin typeface="Arial Narrow" panose="020B0606020202030204" pitchFamily="34" charset="0"/>
              </a:rPr>
              <a:t>:            29/09/1902, Paris, França</a:t>
            </a:r>
          </a:p>
        </p:txBody>
      </p:sp>
    </p:spTree>
    <p:extLst>
      <p:ext uri="{BB962C8B-B14F-4D97-AF65-F5344CB8AC3E}">
        <p14:creationId xmlns:p14="http://schemas.microsoft.com/office/powerpoint/2010/main" val="174757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86CFB-6673-4D1F-B730-B835EC54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72" y="289563"/>
            <a:ext cx="8712968" cy="67637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sz="3200" b="1" dirty="0"/>
              <a:t>DESCRIÇÃO DA PINTURA - PARNASO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E14226-69A9-4561-A1C2-21E0FF836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16" y="1293814"/>
            <a:ext cx="8712968" cy="2952328"/>
          </a:xfrm>
          <a:solidFill>
            <a:schemeClr val="bg1"/>
          </a:solidFill>
        </p:spPr>
        <p:txBody>
          <a:bodyPr/>
          <a:lstStyle/>
          <a:p>
            <a:r>
              <a:rPr lang="pt-BR" u="sng" dirty="0">
                <a:latin typeface="Arial Narrow" panose="020B0606020202030204" pitchFamily="34" charset="0"/>
              </a:rPr>
              <a:t>Possui três divisões</a:t>
            </a:r>
            <a:r>
              <a:rPr lang="pt-BR" dirty="0">
                <a:latin typeface="Arial Narrow" panose="020B0606020202030204" pitchFamily="34" charset="0"/>
              </a:rPr>
              <a:t>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Arial Narrow" panose="020B0606020202030204" pitchFamily="34" charset="0"/>
              </a:rPr>
              <a:t>1)Vulcano apontando para </a:t>
            </a:r>
            <a:r>
              <a:rPr lang="pt-BR" b="1" dirty="0">
                <a:highlight>
                  <a:srgbClr val="FFFF00"/>
                </a:highlight>
                <a:latin typeface="Arial Narrow" panose="020B0606020202030204" pitchFamily="34" charset="0"/>
              </a:rPr>
              <a:t>Vênus e Marte</a:t>
            </a:r>
            <a:r>
              <a:rPr lang="pt-BR" dirty="0">
                <a:latin typeface="Arial Narrow" panose="020B0606020202030204" pitchFamily="34" charset="0"/>
              </a:rPr>
              <a:t>, abraçados; 2) as mulheres dançando, acompanhadas por </a:t>
            </a:r>
            <a:r>
              <a:rPr lang="pt-BR" b="1" dirty="0">
                <a:latin typeface="Arial Narrow" panose="020B0606020202030204" pitchFamily="34" charset="0"/>
              </a:rPr>
              <a:t>Orfeu</a:t>
            </a:r>
            <a:r>
              <a:rPr lang="pt-BR" dirty="0">
                <a:latin typeface="Arial Narrow" panose="020B0606020202030204" pitchFamily="34" charset="0"/>
              </a:rPr>
              <a:t>, que toca sua lira;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Arial Narrow" panose="020B0606020202030204" pitchFamily="34" charset="0"/>
              </a:rPr>
              <a:t>3) o deus Mercúrio, ao lado do cavalo Pégaso.</a:t>
            </a:r>
          </a:p>
          <a:p>
            <a:endParaRPr lang="pt-BR" dirty="0"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2800" dirty="0">
              <a:latin typeface="Arial Narrow" panose="020B0606020202030204" pitchFamily="34" charset="0"/>
            </a:endParaRPr>
          </a:p>
          <a:p>
            <a:endParaRPr lang="pt-BR" dirty="0">
              <a:latin typeface="Arial Narrow" panose="020B0606020202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AB5E475-3AFA-7D2B-CE57-11050D645287}"/>
              </a:ext>
            </a:extLst>
          </p:cNvPr>
          <p:cNvSpPr txBox="1"/>
          <p:nvPr/>
        </p:nvSpPr>
        <p:spPr>
          <a:xfrm>
            <a:off x="287524" y="4653136"/>
            <a:ext cx="8640960" cy="19498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As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nove musas das artes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, filhas de Zeus, dançam, enquanto Apolo, o deus da beleza, da juventude e da luz na mitologia grega, assentado à esquerda, toca sua harpa. </a:t>
            </a:r>
          </a:p>
        </p:txBody>
      </p:sp>
    </p:spTree>
    <p:extLst>
      <p:ext uri="{BB962C8B-B14F-4D97-AF65-F5344CB8AC3E}">
        <p14:creationId xmlns:p14="http://schemas.microsoft.com/office/powerpoint/2010/main" val="178829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ço Reservado para Conteúdo 2">
            <a:extLst>
              <a:ext uri="{FF2B5EF4-FFF2-40B4-BE49-F238E27FC236}">
                <a16:creationId xmlns:a16="http://schemas.microsoft.com/office/drawing/2014/main" id="{EAB0F6DA-D57E-4BE3-904E-79368F191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80728"/>
            <a:ext cx="8928992" cy="5616624"/>
          </a:xfrm>
          <a:solidFill>
            <a:schemeClr val="bg1"/>
          </a:solidFill>
          <a:ln w="28575">
            <a:solidFill>
              <a:schemeClr val="tx1"/>
            </a:solidFill>
          </a:ln>
          <a:effectLst>
            <a:glow rad="952500">
              <a:srgbClr val="92D05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altLang="pt-BR" sz="2400" dirty="0">
                <a:highlight>
                  <a:srgbClr val="FFFF00"/>
                </a:highlight>
                <a:latin typeface="Arial Narrow" panose="020B0606020202030204" pitchFamily="34" charset="0"/>
              </a:rPr>
              <a:t>Escola</a:t>
            </a:r>
            <a:r>
              <a:rPr lang="pt-BR" altLang="pt-BR" sz="2400" dirty="0">
                <a:latin typeface="Arial Narrow" panose="020B0606020202030204" pitchFamily="34" charset="0"/>
              </a:rPr>
              <a:t> da </a:t>
            </a:r>
            <a:r>
              <a:rPr lang="pt-BR" altLang="pt-BR" sz="2400" dirty="0">
                <a:highlight>
                  <a:srgbClr val="FFFF00"/>
                </a:highlight>
                <a:latin typeface="Arial Narrow" panose="020B0606020202030204" pitchFamily="34" charset="0"/>
              </a:rPr>
              <a:t>Literatura Brasileira</a:t>
            </a:r>
            <a:r>
              <a:rPr lang="pt-BR" altLang="pt-BR" sz="2400" dirty="0">
                <a:latin typeface="Arial Narrow" panose="020B0606020202030204" pitchFamily="34" charset="0"/>
              </a:rPr>
              <a:t> ou um Movimento Literário essencialmente </a:t>
            </a:r>
            <a:r>
              <a:rPr lang="pt-BR" altLang="pt-BR" sz="2400" b="1" dirty="0">
                <a:latin typeface="Arial Narrow" panose="020B0606020202030204" pitchFamily="34" charset="0"/>
              </a:rPr>
              <a:t>poético</a:t>
            </a:r>
            <a:r>
              <a:rPr lang="pt-BR" altLang="pt-BR" sz="2400" dirty="0">
                <a:latin typeface="Arial Narrow" panose="020B0606020202030204" pitchFamily="34" charset="0"/>
              </a:rPr>
              <a:t>, </a:t>
            </a:r>
            <a:r>
              <a:rPr lang="pt-BR" alt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contemporâneo ao Realismo-Naturalismo</a:t>
            </a:r>
            <a:r>
              <a:rPr lang="pt-BR" altLang="pt-BR" sz="2400" dirty="0">
                <a:latin typeface="Arial Narrow" panose="020B0606020202030204" pitchFamily="34" charset="0"/>
              </a:rPr>
              <a:t>. 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altLang="pt-BR" sz="2400" dirty="0"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altLang="pt-BR" sz="2400" b="1" u="sng" dirty="0">
                <a:solidFill>
                  <a:srgbClr val="002060"/>
                </a:solidFill>
                <a:latin typeface="Arial Narrow" panose="020B0606020202030204" pitchFamily="34" charset="0"/>
              </a:rPr>
              <a:t>Desenvolveu a poesia</a:t>
            </a:r>
            <a:r>
              <a:rPr lang="pt-BR" altLang="pt-BR" sz="2400" b="1" dirty="0">
                <a:solidFill>
                  <a:srgbClr val="002060"/>
                </a:solidFill>
                <a:latin typeface="Arial Narrow" panose="020B0606020202030204" pitchFamily="34" charset="0"/>
              </a:rPr>
              <a:t>, a partir de </a:t>
            </a:r>
            <a:r>
              <a:rPr lang="pt-BR" alt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1896,</a:t>
            </a:r>
            <a:r>
              <a:rPr lang="pt-BR" altLang="pt-BR" sz="2400" b="1" dirty="0">
                <a:solidFill>
                  <a:srgbClr val="002060"/>
                </a:solidFill>
                <a:latin typeface="Arial Narrow" panose="020B0606020202030204" pitchFamily="34" charset="0"/>
              </a:rPr>
              <a:t> na França. </a:t>
            </a:r>
            <a:r>
              <a:rPr lang="pt-BR" altLang="pt-BR" sz="2400" dirty="0">
                <a:latin typeface="Arial Narrow" panose="020B0606020202030204" pitchFamily="34" charset="0"/>
              </a:rPr>
              <a:t>No Brasil, iniciou aproximadamente </a:t>
            </a: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em </a:t>
            </a:r>
            <a:r>
              <a:rPr lang="pt-BR" altLang="pt-BR" sz="2400" b="1" dirty="0">
                <a:solidFill>
                  <a:prstClr val="black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1880</a:t>
            </a:r>
            <a:r>
              <a:rPr lang="pt-BR" altLang="pt-BR" sz="2400" dirty="0">
                <a:solidFill>
                  <a:prstClr val="black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,</a:t>
            </a: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400" dirty="0">
                <a:latin typeface="Arial Narrow" panose="020B0606020202030204" pitchFamily="34" charset="0"/>
              </a:rPr>
              <a:t>e conviveu </a:t>
            </a:r>
            <a:r>
              <a:rPr lang="pt-BR" altLang="pt-BR" sz="2400" b="1" dirty="0">
                <a:latin typeface="Arial Narrow" panose="020B0606020202030204" pitchFamily="34" charset="0"/>
              </a:rPr>
              <a:t>com movimentos do século XX</a:t>
            </a:r>
            <a:r>
              <a:rPr lang="pt-BR" altLang="pt-BR" sz="2400" dirty="0">
                <a:latin typeface="Arial Narrow" panose="020B0606020202030204" pitchFamily="34" charset="0"/>
              </a:rPr>
              <a:t>.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200" dirty="0">
              <a:latin typeface="Arial Narrow" panose="020B0606020202030204" pitchFamily="34" charset="0"/>
            </a:endParaRPr>
          </a:p>
          <a:p>
            <a:pPr lv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altLang="pt-BR" sz="2400" dirty="0">
                <a:latin typeface="Arial Narrow" panose="020B0606020202030204" pitchFamily="34" charset="0"/>
              </a:rPr>
              <a:t>O vocábulo </a:t>
            </a:r>
            <a:r>
              <a:rPr lang="pt-BR" alt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Parnaso</a:t>
            </a:r>
            <a:r>
              <a:rPr lang="pt-BR" altLang="pt-BR" sz="2400" dirty="0">
                <a:latin typeface="Arial Narrow" panose="020B0606020202030204" pitchFamily="34" charset="0"/>
              </a:rPr>
              <a:t> relaciona-se à figura mitológica que dá nome a uma montanha na </a:t>
            </a:r>
            <a:r>
              <a:rPr lang="pt-BR" altLang="pt-BR" sz="2400" b="1" dirty="0">
                <a:latin typeface="Arial Narrow" panose="020B0606020202030204" pitchFamily="34" charset="0"/>
              </a:rPr>
              <a:t>Grécia,</a:t>
            </a:r>
            <a:r>
              <a:rPr lang="pt-BR" altLang="pt-BR" sz="2400" dirty="0">
                <a:latin typeface="Arial Narrow" panose="020B0606020202030204" pitchFamily="34" charset="0"/>
              </a:rPr>
              <a:t> onde, segundo a lenda, moravam </a:t>
            </a:r>
            <a:r>
              <a:rPr lang="pt-BR" alt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musas</a:t>
            </a:r>
            <a:r>
              <a:rPr lang="pt-BR" altLang="pt-BR" sz="2400" dirty="0">
                <a:latin typeface="Arial Narrow" panose="020B0606020202030204" pitchFamily="34" charset="0"/>
              </a:rPr>
              <a:t> e o deus </a:t>
            </a:r>
            <a:r>
              <a:rPr lang="pt-BR" alt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Apolo</a:t>
            </a:r>
            <a:r>
              <a:rPr lang="pt-BR" altLang="pt-BR" sz="2400" dirty="0">
                <a:latin typeface="Arial Narrow" panose="020B0606020202030204" pitchFamily="34" charset="0"/>
              </a:rPr>
              <a:t> e era visitada pelos poetas em busca de inspiração 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pt-BR" altLang="pt-BR" sz="2400" dirty="0"/>
          </a:p>
          <a:p>
            <a:pPr marL="0" indent="0" algn="just">
              <a:buNone/>
            </a:pPr>
            <a:endParaRPr lang="pt-BR" altLang="pt-BR" sz="2400" dirty="0"/>
          </a:p>
        </p:txBody>
      </p:sp>
      <p:sp>
        <p:nvSpPr>
          <p:cNvPr id="6148" name="CaixaDeTexto 3">
            <a:extLst>
              <a:ext uri="{FF2B5EF4-FFF2-40B4-BE49-F238E27FC236}">
                <a16:creationId xmlns:a16="http://schemas.microsoft.com/office/drawing/2014/main" id="{BF419E8B-8B8C-466D-9557-BAA3AB99D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632"/>
            <a:ext cx="9144000" cy="646331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FF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 QUE É PARNASIANISMO ?</a:t>
            </a:r>
            <a:endParaRPr kumimoji="0" lang="pt-BR" alt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0000FF"/>
              </a:highlight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86CFB-6673-4D1F-B730-B835EC54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60337"/>
            <a:ext cx="8712968" cy="676375"/>
          </a:xfrm>
          <a:solidFill>
            <a:schemeClr val="bg1"/>
          </a:solidFill>
        </p:spPr>
        <p:txBody>
          <a:bodyPr/>
          <a:lstStyle/>
          <a:p>
            <a:r>
              <a:rPr lang="pt-BR" sz="3200" b="1" dirty="0">
                <a:solidFill>
                  <a:srgbClr val="FF0000"/>
                </a:solidFill>
              </a:rPr>
              <a:t>DESCRIÇÃO DA PINTURA - PARNASO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E14226-69A9-4561-A1C2-21E0FF836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08" y="1147546"/>
            <a:ext cx="8856984" cy="5544615"/>
          </a:xfr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À esquerda está Vulcano, o deus romano do fogo, usando sua capa vermelha, brinca com Eros, o </a:t>
            </a:r>
            <a:r>
              <a:rPr lang="pt-BR" sz="2000" b="1" dirty="0">
                <a:solidFill>
                  <a:srgbClr val="FF0000"/>
                </a:solidFill>
                <a:latin typeface="Arial Narrow" panose="020B0606020202030204" pitchFamily="34" charset="0"/>
              </a:rPr>
              <a:t>deus grego do Amor</a:t>
            </a:r>
            <a:r>
              <a:rPr lang="pt-BR" sz="2000" b="1" dirty="0">
                <a:solidFill>
                  <a:prstClr val="black"/>
                </a:solidFill>
                <a:latin typeface="Arial Narrow" panose="020B0606020202030204" pitchFamily="34" charset="0"/>
              </a:rPr>
              <a:t>, 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que está a lhe pregar uma peça. </a:t>
            </a:r>
            <a:r>
              <a:rPr lang="pt-BR" sz="2000" b="1" dirty="0">
                <a:solidFill>
                  <a:prstClr val="black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Perto dele está o fogo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.</a:t>
            </a: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sz="20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À direita, </a:t>
            </a:r>
            <a:r>
              <a:rPr lang="pt-BR" sz="2000" b="1" dirty="0">
                <a:solidFill>
                  <a:prstClr val="black"/>
                </a:solidFill>
                <a:latin typeface="Arial Narrow" panose="020B0606020202030204" pitchFamily="34" charset="0"/>
              </a:rPr>
              <a:t>Mercúrio, deus do comércio 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e da eloquência, próximo a </a:t>
            </a:r>
            <a:r>
              <a:rPr lang="pt-BR" sz="2000" b="1" dirty="0">
                <a:solidFill>
                  <a:prstClr val="black"/>
                </a:solidFill>
                <a:latin typeface="Arial Narrow" panose="020B0606020202030204" pitchFamily="34" charset="0"/>
              </a:rPr>
              <a:t>Pégaso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, cavalo alado e figura mitológica. Ambos, de pé, virados um para o outro. À direita, atrás deles, </a:t>
            </a:r>
            <a:r>
              <a:rPr lang="pt-BR" sz="2000" b="1" dirty="0">
                <a:solidFill>
                  <a:srgbClr val="102766"/>
                </a:solidFill>
                <a:latin typeface="Arial Narrow" panose="020B0606020202030204" pitchFamily="34" charset="0"/>
              </a:rPr>
              <a:t>vê-se uma fortificação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.</a:t>
            </a: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sz="20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Acima, </a:t>
            </a:r>
            <a:r>
              <a:rPr lang="pt-BR" sz="2000" b="1" dirty="0">
                <a:solidFill>
                  <a:prstClr val="black"/>
                </a:solidFill>
                <a:latin typeface="Arial Narrow" panose="020B0606020202030204" pitchFamily="34" charset="0"/>
              </a:rPr>
              <a:t>no ponto central 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superior, estão </a:t>
            </a:r>
            <a:r>
              <a:rPr lang="pt-BR" sz="2000" b="1" dirty="0">
                <a:solidFill>
                  <a:srgbClr val="102766"/>
                </a:solidFill>
                <a:latin typeface="Arial Narrow" panose="020B0606020202030204" pitchFamily="34" charset="0"/>
              </a:rPr>
              <a:t>Marte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, o deus </a:t>
            </a:r>
            <a:r>
              <a:rPr lang="pt-BR" sz="2000" b="1" dirty="0">
                <a:solidFill>
                  <a:srgbClr val="FF0000"/>
                </a:solidFill>
                <a:latin typeface="Arial Narrow" panose="020B0606020202030204" pitchFamily="34" charset="0"/>
              </a:rPr>
              <a:t>romano bélico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, com sua armadura de guerra, e </a:t>
            </a:r>
            <a:r>
              <a:rPr lang="pt-BR" sz="2000" b="1" dirty="0">
                <a:solidFill>
                  <a:srgbClr val="C00000"/>
                </a:solidFill>
                <a:latin typeface="Arial Narrow" panose="020B0606020202030204" pitchFamily="34" charset="0"/>
              </a:rPr>
              <a:t>Vênus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, do amor, do sexo, da beleza e da fertilidade, na mitologia romana, </a:t>
            </a:r>
            <a:r>
              <a:rPr lang="pt-BR" sz="2000" b="1" dirty="0">
                <a:solidFill>
                  <a:srgbClr val="C00000"/>
                </a:solidFill>
                <a:latin typeface="Arial Narrow" panose="020B0606020202030204" pitchFamily="34" charset="0"/>
              </a:rPr>
              <a:t>Afrodite,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 na mitologia grega. Estão sob um monte escavado </a:t>
            </a:r>
            <a:r>
              <a:rPr lang="pt-BR" sz="2000" b="1" dirty="0">
                <a:solidFill>
                  <a:prstClr val="black"/>
                </a:solidFill>
                <a:latin typeface="Arial Narrow" panose="020B0606020202030204" pitchFamily="34" charset="0"/>
              </a:rPr>
              <a:t>como um túnel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, que leva à cidade dos </a:t>
            </a:r>
            <a:r>
              <a:rPr lang="pt-BR" sz="2000" b="1" dirty="0">
                <a:solidFill>
                  <a:prstClr val="black"/>
                </a:solidFill>
                <a:latin typeface="Arial Narrow" panose="020B0606020202030204" pitchFamily="34" charset="0"/>
              </a:rPr>
              <a:t>deuses, ao fundo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. Atrás dos dois está </a:t>
            </a:r>
            <a:r>
              <a:rPr lang="pt-BR" sz="2000" dirty="0">
                <a:solidFill>
                  <a:srgbClr val="C00000"/>
                </a:solidFill>
                <a:latin typeface="Arial Narrow" panose="020B0606020202030204" pitchFamily="34" charset="0"/>
              </a:rPr>
              <a:t>um colorido divã.</a:t>
            </a: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sz="20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Andrea </a:t>
            </a:r>
            <a:r>
              <a:rPr lang="pt-BR" sz="2000" dirty="0" err="1">
                <a:solidFill>
                  <a:prstClr val="black"/>
                </a:solidFill>
                <a:latin typeface="Arial Narrow" panose="020B0606020202030204" pitchFamily="34" charset="0"/>
              </a:rPr>
              <a:t>Mantegna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 pintou a paisagem realisticamente, agregando a ela as figuras fantasiosas dos deuses. </a:t>
            </a:r>
            <a:r>
              <a:rPr lang="pt-BR" sz="2000" dirty="0">
                <a:solidFill>
                  <a:prstClr val="black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O céu está azul e o dia claro e iluminado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.</a:t>
            </a:r>
          </a:p>
          <a:p>
            <a:endParaRPr lang="pt-BR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51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7">
            <a:extLst>
              <a:ext uri="{FF2B5EF4-FFF2-40B4-BE49-F238E27FC236}">
                <a16:creationId xmlns:a16="http://schemas.microsoft.com/office/drawing/2014/main" id="{72767323-B969-4B96-85A7-56923C254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66548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tângulo 6">
            <a:extLst>
              <a:ext uri="{FF2B5EF4-FFF2-40B4-BE49-F238E27FC236}">
                <a16:creationId xmlns:a16="http://schemas.microsoft.com/office/drawing/2014/main" id="{2898A397-FB29-4705-A3EC-30E1402C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26225"/>
            <a:ext cx="2813591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Imagem: Raphael (1483–1520), O Parnaso.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750">
        <p15:prstTrans prst="win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>
            <a:extLst>
              <a:ext uri="{FF2B5EF4-FFF2-40B4-BE49-F238E27FC236}">
                <a16:creationId xmlns:a16="http://schemas.microsoft.com/office/drawing/2014/main" id="{8C964446-30AA-4BF5-BA75-2D69354EA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652463"/>
          </a:xfrm>
          <a:solidFill>
            <a:srgbClr val="000099"/>
          </a:solidFill>
        </p:spPr>
        <p:txBody>
          <a:bodyPr/>
          <a:lstStyle/>
          <a:p>
            <a:r>
              <a:rPr lang="pt-BR" alt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ORIGENS</a:t>
            </a:r>
          </a:p>
        </p:txBody>
      </p:sp>
      <p:sp>
        <p:nvSpPr>
          <p:cNvPr id="7171" name="Espaço Reservado para Conteúdo 2">
            <a:extLst>
              <a:ext uri="{FF2B5EF4-FFF2-40B4-BE49-F238E27FC236}">
                <a16:creationId xmlns:a16="http://schemas.microsoft.com/office/drawing/2014/main" id="{24FB7D46-EBD7-482F-9FB5-1BA17C73E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052736"/>
            <a:ext cx="8928992" cy="5688632"/>
          </a:xfrm>
          <a:solidFill>
            <a:schemeClr val="bg1"/>
          </a:solidFill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pt-BR" altLang="pt-BR" sz="2600" dirty="0">
                <a:latin typeface="Arial Narrow" panose="020B0606020202030204" pitchFamily="34" charset="0"/>
              </a:rPr>
              <a:t>Surgiu na França em 1896, com a publicação da </a:t>
            </a:r>
            <a:r>
              <a:rPr lang="pt-BR" altLang="pt-BR" sz="2600" b="1" dirty="0">
                <a:solidFill>
                  <a:srgbClr val="D60093"/>
                </a:solidFill>
                <a:latin typeface="Arial Narrow" panose="020B0606020202030204" pitchFamily="34" charset="0"/>
              </a:rPr>
              <a:t>revista </a:t>
            </a:r>
            <a:r>
              <a:rPr lang="pt-BR" altLang="pt-BR" sz="2600" b="1" i="1" dirty="0">
                <a:solidFill>
                  <a:srgbClr val="D60093"/>
                </a:solidFill>
                <a:latin typeface="Arial Narrow" panose="020B0606020202030204" pitchFamily="34" charset="0"/>
              </a:rPr>
              <a:t>Le </a:t>
            </a:r>
            <a:r>
              <a:rPr lang="pt-BR" altLang="pt-BR" sz="2600" b="1" i="1" dirty="0" err="1">
                <a:solidFill>
                  <a:srgbClr val="D60093"/>
                </a:solidFill>
                <a:latin typeface="Arial Narrow" panose="020B0606020202030204" pitchFamily="34" charset="0"/>
              </a:rPr>
              <a:t>Parnasse</a:t>
            </a:r>
            <a:r>
              <a:rPr lang="pt-BR" altLang="pt-BR" sz="2600" b="1" i="1" dirty="0">
                <a:solidFill>
                  <a:srgbClr val="D60093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600" b="1" i="1" dirty="0" err="1">
                <a:solidFill>
                  <a:srgbClr val="D60093"/>
                </a:solidFill>
                <a:latin typeface="Arial Narrow" panose="020B0606020202030204" pitchFamily="34" charset="0"/>
              </a:rPr>
              <a:t>Contemporain</a:t>
            </a:r>
            <a:r>
              <a:rPr lang="pt-BR" altLang="pt-BR" sz="2600" i="1" dirty="0">
                <a:latin typeface="Arial Narrow" panose="020B0606020202030204" pitchFamily="34" charset="0"/>
              </a:rPr>
              <a:t> (que também deu origem ao nome da Escola), nela se destacavam poetas como </a:t>
            </a:r>
            <a:r>
              <a:rPr lang="pt-BR" altLang="pt-BR" sz="2600" b="1" i="1" dirty="0">
                <a:latin typeface="Arial Narrow" panose="020B0606020202030204" pitchFamily="34" charset="0"/>
              </a:rPr>
              <a:t>Baudelaire e </a:t>
            </a:r>
            <a:r>
              <a:rPr lang="pt-BR" altLang="pt-BR" sz="2600" b="1" i="1" dirty="0" err="1">
                <a:latin typeface="Arial Narrow" panose="020B0606020202030204" pitchFamily="34" charset="0"/>
              </a:rPr>
              <a:t>Théophile</a:t>
            </a:r>
            <a:r>
              <a:rPr lang="pt-BR" altLang="pt-BR" sz="2600" b="1" i="1" dirty="0">
                <a:latin typeface="Arial Narrow" panose="020B0606020202030204" pitchFamily="34" charset="0"/>
              </a:rPr>
              <a:t> </a:t>
            </a:r>
            <a:r>
              <a:rPr lang="pt-BR" altLang="pt-BR" sz="2600" b="1" i="1" dirty="0" err="1">
                <a:latin typeface="Arial Narrow" panose="020B0606020202030204" pitchFamily="34" charset="0"/>
              </a:rPr>
              <a:t>Gautier</a:t>
            </a:r>
            <a:r>
              <a:rPr lang="pt-BR" altLang="pt-BR" sz="2600" b="1" i="1" dirty="0">
                <a:latin typeface="Arial Narrow" panose="020B0606020202030204" pitchFamily="34" charset="0"/>
              </a:rPr>
              <a:t>.</a:t>
            </a:r>
          </a:p>
          <a:p>
            <a:pPr algn="just">
              <a:spcBef>
                <a:spcPts val="0"/>
              </a:spcBef>
            </a:pPr>
            <a:endParaRPr lang="pt-BR" altLang="pt-BR" sz="2600" dirty="0"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altLang="pt-BR" sz="2600" dirty="0">
                <a:latin typeface="Arial Narrow" panose="020B0606020202030204" pitchFamily="34" charset="0"/>
              </a:rPr>
              <a:t>Em Portugal, começou a ser sentida, mas nunca assumida  de verdade. Mas no Brasil, as</a:t>
            </a:r>
            <a:r>
              <a:rPr lang="pt-BR" altLang="pt-BR" sz="2600" b="1" dirty="0">
                <a:latin typeface="Arial Narrow" panose="020B0606020202030204" pitchFamily="34" charset="0"/>
              </a:rPr>
              <a:t> ideias novas chegaram tardiamente</a:t>
            </a:r>
            <a:r>
              <a:rPr lang="pt-BR" altLang="pt-BR" sz="2600" dirty="0">
                <a:latin typeface="Arial Narrow" panose="020B0606020202030204" pitchFamily="34" charset="0"/>
              </a:rPr>
              <a:t>. </a:t>
            </a:r>
          </a:p>
          <a:p>
            <a:pPr algn="just">
              <a:spcBef>
                <a:spcPts val="0"/>
              </a:spcBef>
            </a:pPr>
            <a:endParaRPr lang="pt-BR" altLang="pt-BR" sz="2600" dirty="0"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600" dirty="0">
                <a:latin typeface="Arial Narrow" panose="020B0606020202030204" pitchFamily="34" charset="0"/>
              </a:rPr>
              <a:t>O Parnasianismo foi colidindo com o </a:t>
            </a:r>
            <a:r>
              <a:rPr lang="pt-BR" altLang="pt-BR" sz="2600" b="1" dirty="0">
                <a:highlight>
                  <a:srgbClr val="FFFF00"/>
                </a:highlight>
                <a:latin typeface="Arial Narrow" panose="020B0606020202030204" pitchFamily="34" charset="0"/>
              </a:rPr>
              <a:t>Realismo e com o Naturalismo</a:t>
            </a:r>
            <a:r>
              <a:rPr lang="pt-BR" altLang="pt-BR" sz="2600" dirty="0">
                <a:latin typeface="Arial Narrow" panose="020B0606020202030204" pitchFamily="34" charset="0"/>
              </a:rPr>
              <a:t>, tendo em comum a todos eles </a:t>
            </a:r>
            <a:r>
              <a:rPr lang="pt-BR" altLang="pt-BR" sz="2600" b="1" dirty="0">
                <a:solidFill>
                  <a:srgbClr val="C00000"/>
                </a:solidFill>
                <a:latin typeface="Arial Narrow" panose="020B0606020202030204" pitchFamily="34" charset="0"/>
              </a:rPr>
              <a:t>a renúncia ao sentimentalismo</a:t>
            </a:r>
            <a:r>
              <a:rPr lang="pt-BR" altLang="pt-BR" sz="2600" b="1" dirty="0">
                <a:latin typeface="Arial Narrow" panose="020B0606020202030204" pitchFamily="34" charset="0"/>
              </a:rPr>
              <a:t> e ao </a:t>
            </a:r>
            <a:r>
              <a:rPr lang="pt-BR" altLang="pt-BR" sz="2600" b="1" dirty="0">
                <a:solidFill>
                  <a:srgbClr val="C00000"/>
                </a:solidFill>
                <a:latin typeface="Arial Narrow" panose="020B0606020202030204" pitchFamily="34" charset="0"/>
              </a:rPr>
              <a:t>egocentrismo</a:t>
            </a:r>
            <a:r>
              <a:rPr lang="pt-BR" altLang="pt-BR" sz="2600" b="1" dirty="0">
                <a:latin typeface="Arial Narrow" panose="020B0606020202030204" pitchFamily="34" charset="0"/>
              </a:rPr>
              <a:t> </a:t>
            </a:r>
            <a:r>
              <a:rPr lang="pt-BR" altLang="pt-BR" sz="2400" b="1" dirty="0">
                <a:latin typeface="Arial Narrow" panose="020B0606020202030204" pitchFamily="34" charset="0"/>
              </a:rPr>
              <a:t>Românticos.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717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717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71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animBg="1"/>
      <p:bldP spid="7171" grpId="0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ítulo 1">
            <a:extLst>
              <a:ext uri="{FF2B5EF4-FFF2-40B4-BE49-F238E27FC236}">
                <a16:creationId xmlns:a16="http://schemas.microsoft.com/office/drawing/2014/main" id="{B10484F5-8053-4EF4-9A8E-0EEF27F6B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253"/>
            <a:ext cx="8229600" cy="581025"/>
          </a:xfrm>
          <a:solidFill>
            <a:schemeClr val="bg1"/>
          </a:solidFill>
        </p:spPr>
        <p:txBody>
          <a:bodyPr/>
          <a:lstStyle/>
          <a:p>
            <a:r>
              <a:rPr lang="pt-BR" altLang="pt-BR" sz="28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Contextualizando na Europa</a:t>
            </a:r>
          </a:p>
        </p:txBody>
      </p:sp>
      <p:sp>
        <p:nvSpPr>
          <p:cNvPr id="9221" name="CaixaDeTexto 6">
            <a:extLst>
              <a:ext uri="{FF2B5EF4-FFF2-40B4-BE49-F238E27FC236}">
                <a16:creationId xmlns:a16="http://schemas.microsoft.com/office/drawing/2014/main" id="{A4BDD6DE-3A8F-4D47-A0B0-49CF6ADD6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6" y="692696"/>
            <a:ext cx="8964488" cy="5955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Consolida-se a 2ª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</a:rPr>
              <a:t>Revolução Industrial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, época de</a:t>
            </a:r>
            <a:r>
              <a:rPr kumimoji="0" lang="pt-BR" altLang="pt-BR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formação de conglomerados empresariais e união entre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</a:rPr>
              <a:t>indústrias e a ciência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. Há enorme processo de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urbanização e de serviços públicos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</a:endParaRPr>
          </a:p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Desloca-se a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produção manual para a mecânica 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que avança, e há o aumento do número de operários.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</a:endParaRPr>
          </a:p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Acirram-se </a:t>
            </a: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</a:rPr>
              <a:t>lutas de classes entre patrões e trabalhadores</a:t>
            </a:r>
            <a:r>
              <a:rPr lang="pt-BR" altLang="pt-BR" sz="2300" dirty="0">
                <a:solidFill>
                  <a:prstClr val="black"/>
                </a:solidFill>
                <a:latin typeface="+mn-lt"/>
              </a:rPr>
              <a:t>. </a:t>
            </a:r>
            <a:r>
              <a:rPr kumimoji="0" lang="pt-BR" altLang="pt-BR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Amplia-se  </a:t>
            </a: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</a:rPr>
              <a:t>a participação dos Sindicatos e dos Partidos Políticos </a:t>
            </a:r>
            <a:r>
              <a:rPr kumimoji="0" lang="pt-BR" altLang="pt-BR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nas relações sociais.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</a:endParaRPr>
          </a:p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P</a:t>
            </a:r>
            <a:r>
              <a:rPr kumimoji="0" lang="pt-BR" alt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arcela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burguesa busca conforto material e incentiva a Ciência a novas descobertas na área tecnológica: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</a:rPr>
              <a:t>telefone, cinema e eletricidade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. 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altLang="pt-BR" sz="24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Esse 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encantamento nasce a “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</a:rPr>
              <a:t>Bele Époque” e a “Art Nouveau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” =&gt; movimento voltado ao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design e à arquitetura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, influente</a:t>
            </a:r>
            <a:r>
              <a:rPr kumimoji="0" lang="pt-BR" altLang="pt-BR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nas artes plásticas.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7030A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7458" y="1316769"/>
            <a:ext cx="7809089" cy="4027311"/>
          </a:xfrm>
          <a:solidFill>
            <a:srgbClr val="0000CC"/>
          </a:solidFill>
          <a:ln w="28575">
            <a:solidFill>
              <a:srgbClr val="009999"/>
            </a:solidFill>
          </a:ln>
          <a:effectLst>
            <a:glow rad="1397000">
              <a:schemeClr val="bg2">
                <a:lumMod val="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  <a:defRPr/>
            </a:pPr>
            <a:r>
              <a:rPr lang="en-US" sz="4800" b="1" dirty="0">
                <a:solidFill>
                  <a:schemeClr val="bg1"/>
                </a:solidFill>
                <a:effectLst/>
                <a:latin typeface="Arial Narrow" pitchFamily="34" charset="0"/>
              </a:rPr>
              <a:t>CONTEXTO </a:t>
            </a:r>
            <a:r>
              <a:rPr lang="en-US" sz="4800" b="1" dirty="0">
                <a:solidFill>
                  <a:srgbClr val="FF0000"/>
                </a:solidFill>
                <a:effectLst/>
                <a:latin typeface="Arial Narrow" pitchFamily="34" charset="0"/>
              </a:rPr>
              <a:t>SOCIOECONÔMINO, </a:t>
            </a:r>
            <a:r>
              <a:rPr lang="en-US" sz="4800" b="1" dirty="0">
                <a:solidFill>
                  <a:schemeClr val="bg1"/>
                </a:solidFill>
                <a:effectLst/>
                <a:highlight>
                  <a:srgbClr val="800000"/>
                </a:highlight>
                <a:latin typeface="Arial Narrow" pitchFamily="34" charset="0"/>
              </a:rPr>
              <a:t>POLÍTICO E CULTURAL</a:t>
            </a:r>
            <a:endParaRPr lang="pt-BR" sz="4800" b="1" dirty="0">
              <a:solidFill>
                <a:schemeClr val="bg1"/>
              </a:solidFill>
              <a:effectLst/>
              <a:highlight>
                <a:srgbClr val="800000"/>
              </a:highlight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42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1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ítulo 1">
            <a:extLst>
              <a:ext uri="{FF2B5EF4-FFF2-40B4-BE49-F238E27FC236}">
                <a16:creationId xmlns:a16="http://schemas.microsoft.com/office/drawing/2014/main" id="{9DC063E0-526E-44C5-A530-6CC95F1A7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6843"/>
            <a:ext cx="8229600" cy="436563"/>
          </a:xfrm>
          <a:solidFill>
            <a:schemeClr val="bg1"/>
          </a:solidFill>
        </p:spPr>
        <p:txBody>
          <a:bodyPr/>
          <a:lstStyle/>
          <a:p>
            <a:r>
              <a:rPr lang="pt-BR" altLang="pt-BR" sz="2800" b="1" dirty="0">
                <a:solidFill>
                  <a:srgbClr val="FFFF00"/>
                </a:solidFill>
                <a:highlight>
                  <a:srgbClr val="10276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PARNASIANISMO NO BRASIL</a:t>
            </a:r>
          </a:p>
        </p:txBody>
      </p:sp>
      <p:sp>
        <p:nvSpPr>
          <p:cNvPr id="10245" name="CaixaDeTexto 8">
            <a:extLst>
              <a:ext uri="{FF2B5EF4-FFF2-40B4-BE49-F238E27FC236}">
                <a16:creationId xmlns:a16="http://schemas.microsoft.com/office/drawing/2014/main" id="{5F499591-DE24-4825-8454-E23534B86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673230"/>
            <a:ext cx="8928992" cy="6184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No Brasil, a 2ª metade do século XIX,</a:t>
            </a:r>
            <a:r>
              <a:rPr kumimoji="0" lang="pt-BR" altLang="pt-BR" sz="2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1881,</a:t>
            </a: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marca-se pela </a:t>
            </a:r>
            <a:r>
              <a:rPr kumimoji="0" lang="pt-BR" altLang="pt-BR" sz="2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Abolição da Escravatura, em 1888, e pela Proclamação da República, em 1889 </a:t>
            </a: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em meio: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Ao Crescimento econômico pela produção do café;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À intensificação do Poder Político na Região Sudeste; e 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Ao célere desenvolvimento da urbanização.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Cresce a 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Aristocracia</a:t>
            </a: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, o culto ao luxo e ao requinte, ambiente no qual os cafeicultores, maiores 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</a:rPr>
              <a:t>consumidores de produtos de arte </a:t>
            </a: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do período, transformavam tais produtos em 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objetos raros e preciosos</a:t>
            </a: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pt-BR" altLang="pt-B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Nesse formato, a 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Poesia Parnasiana </a:t>
            </a: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e sua proposta 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</a:rPr>
              <a:t>preciosista</a:t>
            </a: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se adéquam e dão margem à </a:t>
            </a:r>
            <a:r>
              <a:rPr kumimoji="0" lang="pt-BR" altLang="pt-BR" sz="22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</a:rPr>
              <a:t>Instituição que organize a expressão artística </a:t>
            </a: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e, </a:t>
            </a: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</a:rPr>
              <a:t>em 1897</a:t>
            </a: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, cria-se a 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Academia Brasileira de Letras</a:t>
            </a: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, fundada pela elite de escritores da época.</a:t>
            </a:r>
            <a:endParaRPr kumimoji="0" lang="pt-BR" alt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animBg="1"/>
      <p:bldP spid="10245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027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34E01-CC89-46D5-8EA2-3AD238CB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60337"/>
            <a:ext cx="8784976" cy="892399"/>
          </a:xfr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/>
          <a:lstStyle/>
          <a:p>
            <a:r>
              <a:rPr lang="pt-BR" sz="3200" b="1" dirty="0">
                <a:solidFill>
                  <a:schemeClr val="bg1"/>
                </a:solidFill>
                <a:highlight>
                  <a:srgbClr val="FF0000"/>
                </a:highlight>
              </a:rPr>
              <a:t>EM LINHAS GERAIS, </a:t>
            </a:r>
            <a:br>
              <a:rPr lang="pt-BR" sz="3200" b="1" dirty="0"/>
            </a:br>
            <a:r>
              <a:rPr lang="pt-BR" sz="3200" b="1" dirty="0"/>
              <a:t>PARNASIANISMO NO BRASIL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294080-0395-409D-B5AE-EC2585FD4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40768"/>
            <a:ext cx="8784976" cy="5184576"/>
          </a:xfrm>
          <a:solidFill>
            <a:schemeClr val="bg1"/>
          </a:solidFill>
        </p:spPr>
        <p:txBody>
          <a:bodyPr/>
          <a:lstStyle/>
          <a:p>
            <a:pPr algn="just"/>
            <a:r>
              <a:rPr lang="pt-BR" sz="2800" dirty="0">
                <a:latin typeface="Arial Narrow" panose="020B0606020202030204" pitchFamily="34" charset="0"/>
              </a:rPr>
              <a:t>Movimento muito mais </a:t>
            </a:r>
            <a:r>
              <a:rPr lang="pt-BR" sz="2800" dirty="0">
                <a:highlight>
                  <a:srgbClr val="FFFF00"/>
                </a:highlight>
                <a:latin typeface="Arial Narrow" panose="020B0606020202030204" pitchFamily="34" charset="0"/>
              </a:rPr>
              <a:t>estético</a:t>
            </a:r>
            <a:r>
              <a:rPr lang="pt-BR" sz="2800" dirty="0">
                <a:latin typeface="Arial Narrow" panose="020B0606020202030204" pitchFamily="34" charset="0"/>
              </a:rPr>
              <a:t> do que de </a:t>
            </a:r>
            <a:r>
              <a:rPr lang="pt-BR" sz="2800" dirty="0">
                <a:highlight>
                  <a:srgbClr val="FFFF00"/>
                </a:highlight>
                <a:latin typeface="Arial Narrow" panose="020B0606020202030204" pitchFamily="34" charset="0"/>
              </a:rPr>
              <a:t>conteúdo.</a:t>
            </a:r>
          </a:p>
          <a:p>
            <a:pPr algn="just"/>
            <a:endParaRPr lang="pt-BR" sz="1400" dirty="0"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2800" dirty="0">
                <a:latin typeface="Arial Narrow" panose="020B0606020202030204" pitchFamily="34" charset="0"/>
              </a:rPr>
              <a:t>Rebate o conceito muito melancólico do Romantismo, e torna-se marcante para </a:t>
            </a:r>
            <a:r>
              <a:rPr lang="pt-BR" sz="2800" b="1" dirty="0">
                <a:solidFill>
                  <a:srgbClr val="000099"/>
                </a:solidFill>
                <a:latin typeface="Arial Narrow" panose="020B0606020202030204" pitchFamily="34" charset="0"/>
              </a:rPr>
              <a:t>a elite brasileira</a:t>
            </a:r>
            <a:r>
              <a:rPr lang="pt-BR" sz="2800" dirty="0">
                <a:latin typeface="Arial Narrow" panose="020B0606020202030204" pitchFamily="34" charset="0"/>
              </a:rPr>
              <a:t>, cuja influência advém de traços fortalecidos de influência francesa.</a:t>
            </a:r>
          </a:p>
          <a:p>
            <a:pPr marL="0" indent="0" algn="just">
              <a:buNone/>
            </a:pPr>
            <a:endParaRPr lang="pt-BR" sz="2800" dirty="0">
              <a:latin typeface="Arial Narrow" panose="020B0606020202030204" pitchFamily="34" charset="0"/>
            </a:endParaRPr>
          </a:p>
          <a:p>
            <a:pPr algn="just"/>
            <a:r>
              <a:rPr lang="pt-BR" sz="2800" dirty="0">
                <a:latin typeface="Arial Narrow" panose="020B0606020202030204" pitchFamily="34" charset="0"/>
              </a:rPr>
              <a:t>Assim, há </a:t>
            </a:r>
            <a:r>
              <a:rPr lang="pt-BR" sz="2800" b="1" dirty="0">
                <a:highlight>
                  <a:srgbClr val="00FF00"/>
                </a:highlight>
                <a:latin typeface="Arial Narrow" panose="020B0606020202030204" pitchFamily="34" charset="0"/>
              </a:rPr>
              <a:t>dois pilares </a:t>
            </a:r>
            <a:r>
              <a:rPr lang="pt-BR" sz="2800" dirty="0">
                <a:latin typeface="Arial Narrow" panose="020B0606020202030204" pitchFamily="34" charset="0"/>
              </a:rPr>
              <a:t>nas obras: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srgbClr val="C00000"/>
                </a:solidFill>
                <a:latin typeface="Arial Narrow" panose="020B0606020202030204" pitchFamily="34" charset="0"/>
              </a:rPr>
              <a:t>Forma Clássica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800" b="1" dirty="0">
                <a:solidFill>
                  <a:srgbClr val="000099"/>
                </a:solidFill>
                <a:latin typeface="Arial Narrow" panose="020B0606020202030204" pitchFamily="34" charset="0"/>
              </a:rPr>
              <a:t>Culto à arte em todos os momentos. </a:t>
            </a:r>
          </a:p>
        </p:txBody>
      </p:sp>
    </p:spTree>
    <p:extLst>
      <p:ext uri="{BB962C8B-B14F-4D97-AF65-F5344CB8AC3E}">
        <p14:creationId xmlns:p14="http://schemas.microsoft.com/office/powerpoint/2010/main" val="27772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13D6C-057B-4804-B8F9-922E5CDB5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706090"/>
          </a:xfrm>
          <a:solidFill>
            <a:srgbClr val="002060"/>
          </a:solidFill>
          <a:ln w="12700">
            <a:solidFill>
              <a:srgbClr val="92D050"/>
            </a:solidFill>
          </a:ln>
          <a:effectLst>
            <a:glow rad="584200">
              <a:srgbClr val="00B050"/>
            </a:glow>
          </a:effectLst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Com o tempo... No Brasil...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3507F9-6A54-438F-826D-62DF4DF4C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16" y="1556792"/>
            <a:ext cx="8712968" cy="4392488"/>
          </a:xfrm>
          <a:solidFill>
            <a:schemeClr val="bg1"/>
          </a:solidFill>
          <a:effectLst>
            <a:glow rad="444500">
              <a:schemeClr val="accent3">
                <a:satMod val="175000"/>
                <a:alpha val="56000"/>
              </a:schemeClr>
            </a:glow>
          </a:effectLst>
        </p:spPr>
        <p:txBody>
          <a:bodyPr/>
          <a:lstStyle/>
          <a:p>
            <a:pPr lvl="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prstClr val="black"/>
                </a:solidFill>
                <a:latin typeface="Arial Narrow" panose="020B0606020202030204" pitchFamily="34" charset="0"/>
              </a:rPr>
              <a:t>O </a:t>
            </a:r>
            <a:r>
              <a:rPr lang="pt-BR" sz="2800" b="1" dirty="0">
                <a:solidFill>
                  <a:srgbClr val="FF0000"/>
                </a:solidFill>
                <a:latin typeface="Arial Narrow" panose="020B0606020202030204" pitchFamily="34" charset="0"/>
              </a:rPr>
              <a:t>Parnasianismo</a:t>
            </a:r>
            <a:r>
              <a:rPr lang="pt-BR" sz="2800" dirty="0">
                <a:solidFill>
                  <a:prstClr val="black"/>
                </a:solidFill>
                <a:latin typeface="Arial Narrow" panose="020B0606020202030204" pitchFamily="34" charset="0"/>
              </a:rPr>
              <a:t> perde traços de origem, tais como:</a:t>
            </a:r>
          </a:p>
          <a:p>
            <a:pPr lvl="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prstClr val="black"/>
                </a:solidFill>
                <a:highlight>
                  <a:srgbClr val="FF00FF"/>
                </a:highlight>
                <a:latin typeface="Arial Narrow" panose="020B0606020202030204" pitchFamily="34" charset="0"/>
              </a:rPr>
              <a:t>Subjetividade;</a:t>
            </a:r>
          </a:p>
          <a:p>
            <a:pPr lvl="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sz="2800" b="1" dirty="0">
                <a:solidFill>
                  <a:prstClr val="black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Universalização dos temas;</a:t>
            </a:r>
          </a:p>
          <a:p>
            <a:pPr lv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prstClr val="black"/>
                </a:solidFill>
                <a:latin typeface="Arial Narrow" panose="020B0606020202030204" pitchFamily="34" charset="0"/>
              </a:rPr>
              <a:t>Adaptação das obras parnasianas francesas à realidade brasileira.</a:t>
            </a:r>
          </a:p>
          <a:p>
            <a:pPr marL="0" lvl="0" indent="0" algn="just">
              <a:lnSpc>
                <a:spcPct val="200000"/>
              </a:lnSpc>
              <a:spcBef>
                <a:spcPts val="0"/>
              </a:spcBef>
              <a:buNone/>
            </a:pPr>
            <a:endParaRPr lang="pt-BR" sz="28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600" dirty="0">
                <a:solidFill>
                  <a:prstClr val="black"/>
                </a:solidFill>
                <a:latin typeface="Arial Narrow" panose="020B0606020202030204" pitchFamily="34" charset="0"/>
              </a:rPr>
              <a:t>    </a:t>
            </a: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128816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4">
            <a:extLst>
              <a:ext uri="{FF2B5EF4-FFF2-40B4-BE49-F238E27FC236}">
                <a16:creationId xmlns:a16="http://schemas.microsoft.com/office/drawing/2014/main" id="{E343CBC4-A8D6-4D04-86DE-AE80756AE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1052736"/>
            <a:ext cx="8712968" cy="5766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Forte influência da literatura de Émile Z</a:t>
            </a:r>
            <a:r>
              <a:rPr kumimoji="0" lang="pt-BR" altLang="pt-BR" sz="2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ola </a:t>
            </a:r>
            <a:r>
              <a:rPr kumimoji="0" lang="pt-BR" altLang="pt-BR" sz="2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(França).</a:t>
            </a:r>
          </a:p>
          <a:p>
            <a:pPr marL="171450" marR="0" lvl="0" indent="-1714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-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Romance experimental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: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apoiado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na experimentação e observação científica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;</a:t>
            </a:r>
          </a:p>
          <a:p>
            <a:pPr marL="171450" marR="0" lvl="0" indent="-1714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171450" marR="0" lvl="0" indent="-1714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 </a:t>
            </a:r>
            <a:r>
              <a:rPr kumimoji="0" lang="pt-BR" altLang="pt-BR" sz="25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 investigação</a:t>
            </a:r>
            <a:r>
              <a:rPr kumimoji="0" lang="pt-BR" altLang="pt-BR" sz="25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pt-BR" altLang="pt-BR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da sociedade e dos caracteres individuais ocorre </a:t>
            </a:r>
            <a:r>
              <a:rPr kumimoji="0" lang="pt-BR" altLang="pt-BR" sz="2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“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de fora para dentro</a:t>
            </a:r>
            <a:r>
              <a:rPr kumimoji="0" lang="pt-BR" altLang="pt-BR" sz="2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”, </a:t>
            </a:r>
            <a:r>
              <a:rPr kumimoji="0" lang="pt-BR" altLang="pt-BR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os personagens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tendem a se simplificar</a:t>
            </a:r>
            <a:r>
              <a:rPr kumimoji="0" lang="pt-BR" altLang="pt-BR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, pois são vistos como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joguetes, pacientes dos fatores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biológicos, históricos e sociais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que determinam suas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ações, pensamentos e sentimentos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;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259632" y="142621"/>
            <a:ext cx="6624736" cy="7078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NATURALISMO</a:t>
            </a:r>
            <a:endParaRPr kumimoji="0" lang="pt-BR" altLang="pt-BR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009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3CC">
            <a:alpha val="4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ítulo 1">
            <a:extLst>
              <a:ext uri="{FF2B5EF4-FFF2-40B4-BE49-F238E27FC236}">
                <a16:creationId xmlns:a16="http://schemas.microsoft.com/office/drawing/2014/main" id="{FFD42369-E1F9-410F-B921-C6F8F01D4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511"/>
            <a:ext cx="8229600" cy="581025"/>
          </a:xfrm>
          <a:solidFill>
            <a:srgbClr val="00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altLang="pt-BR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Estética Literária Parnasiana </a:t>
            </a:r>
            <a:r>
              <a:rPr lang="pt-BR" altLang="pt-B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pt-BR" altLang="pt-BR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Brasil</a:t>
            </a:r>
          </a:p>
        </p:txBody>
      </p:sp>
      <p:sp>
        <p:nvSpPr>
          <p:cNvPr id="13315" name="Espaço Reservado para Conteúdo 2">
            <a:extLst>
              <a:ext uri="{FF2B5EF4-FFF2-40B4-BE49-F238E27FC236}">
                <a16:creationId xmlns:a16="http://schemas.microsoft.com/office/drawing/2014/main" id="{9B5F44D7-A567-4D4A-A0D6-B2728FCDC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975" y="972420"/>
            <a:ext cx="6696521" cy="3366120"/>
          </a:xfrm>
          <a:solidFill>
            <a:schemeClr val="bg1"/>
          </a:solidFill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Como o europeu, </a:t>
            </a: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 </a:t>
            </a:r>
            <a:r>
              <a:rPr lang="pt-BR" altLang="pt-BR" sz="2400" b="1" dirty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Parnasianismo </a:t>
            </a:r>
            <a:r>
              <a:rPr lang="pt-BR" altLang="pt-BR" sz="2400" b="1" dirty="0">
                <a:latin typeface="Arial Narrow" panose="020B0606020202030204" pitchFamily="34" charset="0"/>
                <a:cs typeface="Arial" panose="020B0604020202020204" pitchFamily="34" charset="0"/>
              </a:rPr>
              <a:t>brasileiro </a:t>
            </a: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tem como propostas: </a:t>
            </a:r>
          </a:p>
          <a:p>
            <a:pPr algn="just">
              <a:lnSpc>
                <a:spcPct val="150000"/>
              </a:lnSpc>
            </a:pPr>
            <a:r>
              <a:rPr lang="pt-BR" altLang="pt-BR" sz="2400" b="1" dirty="0">
                <a:solidFill>
                  <a:srgbClr val="7030A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 preocupação com a forma, </a:t>
            </a:r>
          </a:p>
          <a:p>
            <a:pPr algn="just">
              <a:lnSpc>
                <a:spcPct val="150000"/>
              </a:lnSpc>
            </a:pPr>
            <a:r>
              <a:rPr lang="pt-BR" altLang="pt-BR" sz="2400" b="1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 recurso à mitologia clássica </a:t>
            </a: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e </a:t>
            </a:r>
          </a:p>
          <a:p>
            <a:pPr algn="just">
              <a:lnSpc>
                <a:spcPct val="150000"/>
              </a:lnSpc>
            </a:pP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a incorporação do espírito da </a:t>
            </a:r>
            <a:r>
              <a:rPr lang="pt-BR" altLang="pt-BR" sz="2400" dirty="0">
                <a:highlight>
                  <a:srgbClr val="FF00FF"/>
                </a:highlight>
                <a:latin typeface="Arial Narrow" panose="020B0606020202030204" pitchFamily="34" charset="0"/>
                <a:cs typeface="Arial" panose="020B0604020202020204" pitchFamily="34" charset="0"/>
              </a:rPr>
              <a:t>‘</a:t>
            </a:r>
            <a:r>
              <a:rPr lang="pt-BR" altLang="pt-BR" sz="2400" b="1" dirty="0">
                <a:highlight>
                  <a:srgbClr val="FF00FF"/>
                </a:highlight>
                <a:latin typeface="Arial Narrow" panose="020B0606020202030204" pitchFamily="34" charset="0"/>
                <a:cs typeface="Arial" panose="020B0604020202020204" pitchFamily="34" charset="0"/>
              </a:rPr>
              <a:t>arte pela arte’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.                                                              		</a:t>
            </a:r>
          </a:p>
        </p:txBody>
      </p:sp>
      <p:sp>
        <p:nvSpPr>
          <p:cNvPr id="12294" name="CaixaDeTexto 5">
            <a:extLst>
              <a:ext uri="{FF2B5EF4-FFF2-40B4-BE49-F238E27FC236}">
                <a16:creationId xmlns:a16="http://schemas.microsoft.com/office/drawing/2014/main" id="{CE410B6B-FDB0-4776-8957-7DB54971D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340" y="4419272"/>
            <a:ext cx="8136562" cy="243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 algn="just" eaLnBrk="1" hangingPunct="1"/>
            <a:r>
              <a:rPr kumimoji="0" lang="pt-BR" alt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Victor Hugo conotava a posição de </a:t>
            </a:r>
            <a:r>
              <a:rPr kumimoji="0" lang="pt-BR" altLang="pt-BR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burilador</a:t>
            </a:r>
            <a:r>
              <a:rPr kumimoji="0" lang="pt-BR" alt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altLang="pt-BR" sz="2600" dirty="0">
                <a:solidFill>
                  <a:prstClr val="black"/>
                </a:solidFill>
                <a:latin typeface="Arial Narrow" panose="020B0606020202030204" pitchFamily="34" charset="0"/>
              </a:rPr>
              <a:t>(Trabalhar qualquer coisa com cuidado). Arte </a:t>
            </a:r>
            <a:r>
              <a:rPr kumimoji="0" lang="pt-BR" alt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que o poeta devia buscar e com ela se identificar: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onotype Corsiva" panose="03010101010201010101" pitchFamily="66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"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Le </a:t>
            </a:r>
            <a:r>
              <a:rPr kumimoji="0" lang="pt-BR" alt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poête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 est </a:t>
            </a:r>
            <a:r>
              <a:rPr kumimoji="0" lang="pt-BR" alt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cizeleur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, te </a:t>
            </a:r>
            <a:r>
              <a:rPr kumimoji="0" lang="pt-BR" alt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cizeieur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 est </a:t>
            </a:r>
            <a:r>
              <a:rPr kumimoji="0" lang="pt-BR" alt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poéte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."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O poeta é carpinteiro, o carpinteiro é poeta.</a:t>
            </a:r>
            <a:endParaRPr kumimoji="0" lang="pt-BR" alt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00"/>
              </a:highligh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318" name="Picture 8">
            <a:extLst>
              <a:ext uri="{FF2B5EF4-FFF2-40B4-BE49-F238E27FC236}">
                <a16:creationId xmlns:a16="http://schemas.microsoft.com/office/drawing/2014/main" id="{EC4D9686-23F0-4376-B4D6-D502C36C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7" y="972420"/>
            <a:ext cx="2124521" cy="3347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Retângulo 7">
            <a:extLst>
              <a:ext uri="{FF2B5EF4-FFF2-40B4-BE49-F238E27FC236}">
                <a16:creationId xmlns:a16="http://schemas.microsoft.com/office/drawing/2014/main" id="{0F863737-D321-4A17-8D9B-6980D2E90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950" y="3571875"/>
            <a:ext cx="23399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B04E8C19-2FEF-487C-A5F0-4933424329BD}"/>
              </a:ext>
            </a:extLst>
          </p:cNvPr>
          <p:cNvSpPr/>
          <p:nvPr/>
        </p:nvSpPr>
        <p:spPr>
          <a:xfrm>
            <a:off x="35837" y="4905238"/>
            <a:ext cx="360809" cy="1080120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B707E1D1-4475-4E15-9C84-A50F7CDF0735}"/>
              </a:ext>
            </a:extLst>
          </p:cNvPr>
          <p:cNvSpPr/>
          <p:nvPr/>
        </p:nvSpPr>
        <p:spPr>
          <a:xfrm>
            <a:off x="35837" y="5674166"/>
            <a:ext cx="935763" cy="41743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06090"/>
          </a:xfrm>
          <a:solidFill>
            <a:schemeClr val="bg1"/>
          </a:solidFill>
        </p:spPr>
        <p:txBody>
          <a:bodyPr/>
          <a:lstStyle/>
          <a:p>
            <a:r>
              <a:rPr lang="pt-BR" sz="4500" b="1" dirty="0">
                <a:solidFill>
                  <a:srgbClr val="FF0000"/>
                </a:solidFill>
              </a:rPr>
              <a:t>CARACTERÍSTICAS GERAIS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07504" y="1052736"/>
            <a:ext cx="8928992" cy="5544616"/>
          </a:xfrm>
          <a:solidFill>
            <a:schemeClr val="bg1"/>
          </a:solidFill>
        </p:spPr>
        <p:txBody>
          <a:bodyPr/>
          <a:lstStyle/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500" b="1" dirty="0">
                <a:solidFill>
                  <a:srgbClr val="000099"/>
                </a:solidFill>
                <a:latin typeface="Arial Narrow" panose="020B0606020202030204" pitchFamily="34" charset="0"/>
              </a:rPr>
              <a:t>Preciosismo</a:t>
            </a:r>
            <a:r>
              <a:rPr 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: focaliza-se </a:t>
            </a:r>
            <a:r>
              <a:rPr lang="pt-BR" sz="2500" b="1" dirty="0">
                <a:solidFill>
                  <a:prstClr val="black"/>
                </a:solidFill>
                <a:latin typeface="Arial Narrow" panose="020B0606020202030204" pitchFamily="34" charset="0"/>
              </a:rPr>
              <a:t>o detalhe; cada objeto deve singularizar-se</a:t>
            </a:r>
            <a:r>
              <a:rPr 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, daí as palavras </a:t>
            </a:r>
            <a:r>
              <a:rPr lang="pt-BR" sz="2500" b="1" dirty="0">
                <a:solidFill>
                  <a:srgbClr val="C00000"/>
                </a:solidFill>
                <a:latin typeface="Arial Narrow" panose="020B0606020202030204" pitchFamily="34" charset="0"/>
              </a:rPr>
              <a:t>raras e rimas ricas.</a:t>
            </a: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endParaRPr lang="pt-BR" sz="10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500" b="1" dirty="0">
                <a:solidFill>
                  <a:srgbClr val="000099"/>
                </a:solidFill>
                <a:latin typeface="Arial Narrow" panose="020B0606020202030204" pitchFamily="34" charset="0"/>
              </a:rPr>
              <a:t>Objetividade e impessoalidade</a:t>
            </a:r>
            <a:r>
              <a:rPr 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: O poeta apresenta </a:t>
            </a:r>
            <a:r>
              <a:rPr lang="pt-BR" sz="2500" b="1" dirty="0">
                <a:solidFill>
                  <a:prstClr val="black"/>
                </a:solidFill>
                <a:latin typeface="Arial Narrow" panose="020B0606020202030204" pitchFamily="34" charset="0"/>
              </a:rPr>
              <a:t>o fato, a personagem, as coisas como são e que acontecem na realidade</a:t>
            </a:r>
            <a:r>
              <a:rPr 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, sem deformá-los pela sua maneira pessoal </a:t>
            </a:r>
            <a:r>
              <a:rPr lang="pt-BR" sz="2500" b="1" dirty="0">
                <a:solidFill>
                  <a:prstClr val="black"/>
                </a:solidFill>
                <a:latin typeface="Arial Narrow" panose="020B0606020202030204" pitchFamily="34" charset="0"/>
              </a:rPr>
              <a:t>de ver, sentir e pensar</a:t>
            </a:r>
            <a:r>
              <a:rPr 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. Esta posição combate o exagerado </a:t>
            </a:r>
            <a:r>
              <a:rPr lang="pt-BR" sz="2500" dirty="0">
                <a:solidFill>
                  <a:srgbClr val="C00000"/>
                </a:solidFill>
                <a:latin typeface="Arial Narrow" panose="020B0606020202030204" pitchFamily="34" charset="0"/>
              </a:rPr>
              <a:t>subjetivismo Romântico.</a:t>
            </a: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endParaRPr lang="pt-BR" sz="10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500" b="1" dirty="0">
                <a:solidFill>
                  <a:srgbClr val="000099"/>
                </a:solidFill>
                <a:latin typeface="Arial Narrow" panose="020B0606020202030204" pitchFamily="34" charset="0"/>
              </a:rPr>
              <a:t>Arte Pela Arte</a:t>
            </a:r>
            <a:r>
              <a:rPr 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: </a:t>
            </a:r>
            <a:r>
              <a:rPr lang="pt-BR" sz="2500" b="1" dirty="0">
                <a:solidFill>
                  <a:srgbClr val="C00000"/>
                </a:solidFill>
                <a:latin typeface="Arial Narrow" panose="020B0606020202030204" pitchFamily="34" charset="0"/>
              </a:rPr>
              <a:t>A poesia vale por si mesma</a:t>
            </a:r>
            <a:r>
              <a:rPr 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, não tem compromisso, e se justifica por sua beleza. Faz referências ao </a:t>
            </a:r>
            <a:r>
              <a:rPr lang="pt-BR" sz="2500" b="1" dirty="0">
                <a:solidFill>
                  <a:prstClr val="black"/>
                </a:solidFill>
                <a:latin typeface="Arial Narrow" panose="020B0606020202030204" pitchFamily="34" charset="0"/>
              </a:rPr>
              <a:t>prosaico</a:t>
            </a:r>
            <a:r>
              <a:rPr 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, e o texto traduz interesse a coisas </a:t>
            </a:r>
            <a:r>
              <a:rPr lang="pt-BR" sz="2500" b="1" dirty="0">
                <a:solidFill>
                  <a:prstClr val="black"/>
                </a:solidFill>
                <a:latin typeface="Arial Narrow" panose="020B0606020202030204" pitchFamily="34" charset="0"/>
              </a:rPr>
              <a:t>pertinentes a todos.</a:t>
            </a: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endParaRPr lang="pt-BR" sz="10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500" b="1" dirty="0">
                <a:solidFill>
                  <a:srgbClr val="000099"/>
                </a:solidFill>
                <a:latin typeface="Arial Narrow" panose="020B0606020202030204" pitchFamily="34" charset="0"/>
              </a:rPr>
              <a:t>Estética/Culto à forma</a:t>
            </a:r>
            <a:r>
              <a:rPr 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: Os poemas não assumem compromisso social, a estética se valoriza O poeta parnasiano busca </a:t>
            </a:r>
            <a:r>
              <a:rPr lang="pt-BR" sz="2500" b="1" dirty="0">
                <a:solidFill>
                  <a:prstClr val="black"/>
                </a:solidFill>
                <a:latin typeface="Arial Narrow" panose="020B0606020202030204" pitchFamily="34" charset="0"/>
              </a:rPr>
              <a:t>a perfeição formal a todo custo</a:t>
            </a:r>
            <a:r>
              <a:rPr 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, e por vezes, se mostra incapaz para tal.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038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04" y="25121"/>
            <a:ext cx="8928992" cy="667575"/>
          </a:xfrm>
          <a:solidFill>
            <a:schemeClr val="bg1"/>
          </a:solidFill>
        </p:spPr>
        <p:txBody>
          <a:bodyPr/>
          <a:lstStyle/>
          <a:p>
            <a:br>
              <a:rPr lang="pt-BR" sz="2800" b="1" dirty="0">
                <a:solidFill>
                  <a:srgbClr val="FF0000"/>
                </a:solidFill>
              </a:rPr>
            </a:br>
            <a:r>
              <a:rPr lang="pt-BR" sz="2800" b="1" dirty="0">
                <a:solidFill>
                  <a:srgbClr val="FF0000"/>
                </a:solidFill>
              </a:rPr>
              <a:t>ASPECTOS IMPORTANTES DESSA ESTÉTICA</a:t>
            </a:r>
            <a:br>
              <a:rPr lang="pt-BR" sz="2800" b="1" dirty="0">
                <a:solidFill>
                  <a:srgbClr val="FF0000"/>
                </a:solidFill>
              </a:rPr>
            </a:b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07504" y="836712"/>
            <a:ext cx="8928992" cy="5904656"/>
          </a:xfrm>
          <a:solidFill>
            <a:schemeClr val="bg1"/>
          </a:solidFill>
        </p:spPr>
        <p:txBody>
          <a:bodyPr/>
          <a:lstStyle/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endParaRPr lang="pt-BR" sz="2400" b="1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Rimas Ricas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: evitam-se palavras da mesma classe gramatical. Há ênfase de rimas do tipo </a:t>
            </a: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ABAB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 em estrofes de 4 versos, mas também usam muito as rimas </a:t>
            </a: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interpoladas.</a:t>
            </a:r>
          </a:p>
          <a:p>
            <a:pPr marL="0" lvl="0" indent="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endParaRPr lang="pt-BR" sz="12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400" b="1" dirty="0">
                <a:solidFill>
                  <a:prstClr val="black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Valorização dos Sonetos</a:t>
            </a: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: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 Preferem-se sonetos, composição dividida em duas estrofes de 4 versos, e duas de 3 versos. Revelando, a "chave" do texto no </a:t>
            </a:r>
            <a:r>
              <a:rPr 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último verso.</a:t>
            </a: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endParaRPr lang="pt-BR" sz="12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Metrificação Rigorosa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: O número de sílabas poéticas deve ser o mesmo em cada verso, de preferencia com dez (decassílabos) ou doze sílabas (versos alexandrinos). Ou apresentar uma simetria constante, exemplo: o 1º verso de 10 sílabas, o 2º segundo de 6 sílabas, o 3º de dez sílabas, quarto com 6 sílabas.</a:t>
            </a:r>
          </a:p>
          <a:p>
            <a:pPr marL="0" lvl="0" indent="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endParaRPr lang="pt-BR" sz="12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63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04" y="25121"/>
            <a:ext cx="8928992" cy="739583"/>
          </a:xfrm>
          <a:solidFill>
            <a:schemeClr val="bg1"/>
          </a:solidFill>
        </p:spPr>
        <p:txBody>
          <a:bodyPr/>
          <a:lstStyle/>
          <a:p>
            <a:br>
              <a:rPr lang="pt-BR" sz="2800" b="1" dirty="0">
                <a:solidFill>
                  <a:srgbClr val="FF0000"/>
                </a:solidFill>
              </a:rPr>
            </a:br>
            <a:r>
              <a:rPr lang="pt-BR" sz="2800" b="1" dirty="0">
                <a:solidFill>
                  <a:srgbClr val="FF0000"/>
                </a:solidFill>
              </a:rPr>
              <a:t>ASPECTOS IMPORTANTES DESSA ESTÉTICA </a:t>
            </a:r>
            <a:br>
              <a:rPr lang="pt-BR" sz="2800" b="1" dirty="0">
                <a:solidFill>
                  <a:srgbClr val="FF0000"/>
                </a:solidFill>
              </a:rPr>
            </a:b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07504" y="980727"/>
            <a:ext cx="8928992" cy="5852151"/>
          </a:xfrm>
          <a:solidFill>
            <a:schemeClr val="bg1"/>
          </a:solidFill>
        </p:spPr>
        <p:txBody>
          <a:bodyPr/>
          <a:lstStyle/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400" b="1" u="sng" dirty="0">
                <a:solidFill>
                  <a:srgbClr val="0033CC"/>
                </a:solidFill>
                <a:latin typeface="Arial Narrow" panose="020B0606020202030204" pitchFamily="34" charset="0"/>
              </a:rPr>
              <a:t>Descritivismo</a:t>
            </a:r>
            <a:r>
              <a:rPr lang="pt-BR" sz="2400" b="1" dirty="0">
                <a:solidFill>
                  <a:srgbClr val="0033CC"/>
                </a:solidFill>
                <a:latin typeface="Arial Narrow" panose="020B0606020202030204" pitchFamily="34" charset="0"/>
              </a:rPr>
              <a:t>: 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a poesia parnasiana baseia-se em </a:t>
            </a:r>
            <a:r>
              <a:rPr lang="pt-BR" sz="2400" b="1" dirty="0">
                <a:solidFill>
                  <a:prstClr val="black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objetos inertes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, sempre opta por aqueles exigentes de descrição detalhada como nos poemas: "</a:t>
            </a: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A Estátua", "Vaso Chinês" e "Vaso Grego" de Alberto de Oliveira.</a:t>
            </a: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endParaRPr lang="pt-BR" sz="2400" b="1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Temática Greco-Romana</a:t>
            </a: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: valoriza-se a 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estética no Parnasianismo, mesmo assim, o texto precisa de um conteúdo. Abordam temas característicos da história e mitologia da </a:t>
            </a:r>
            <a:r>
              <a:rPr lang="pt-BR" sz="2400" b="1" dirty="0">
                <a:solidFill>
                  <a:prstClr val="black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Antiguidade Clássica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. É comum descreverem </a:t>
            </a:r>
            <a:r>
              <a:rPr lang="pt-BR" sz="2400" b="1" dirty="0">
                <a:solidFill>
                  <a:srgbClr val="0033CC"/>
                </a:solidFill>
                <a:latin typeface="Arial Narrow" panose="020B0606020202030204" pitchFamily="34" charset="0"/>
              </a:rPr>
              <a:t>deuses, heróis, fatos lendários, personagens 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marcados na história e </a:t>
            </a:r>
            <a:r>
              <a:rPr 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até mesmo objetos.</a:t>
            </a: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endParaRPr lang="pt-BR" sz="24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400" b="1" dirty="0">
                <a:solidFill>
                  <a:srgbClr val="000099"/>
                </a:solidFill>
                <a:latin typeface="Arial Narrow" panose="020B0606020202030204" pitchFamily="34" charset="0"/>
              </a:rPr>
              <a:t>Cavalgamento ou encadeamento sintático </a:t>
            </a: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(enjambement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): o verso termina quanto à métrica (</a:t>
            </a: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pois chegou na décima sílaba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), mas não terminou a ideia, o conteúdo, </a:t>
            </a:r>
            <a:r>
              <a:rPr lang="pt-BR" sz="2400" b="1" u="sng" dirty="0">
                <a:solidFill>
                  <a:prstClr val="black"/>
                </a:solidFill>
                <a:latin typeface="Arial Narrow" panose="020B0606020202030204" pitchFamily="34" charset="0"/>
              </a:rPr>
              <a:t>que se encerra no verso de baixo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. Assim, o verso depende do contexto para ser entendido. Tática para priorizar a métrica e o conjunto de rimas. </a:t>
            </a: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endParaRPr lang="pt-BR" sz="2400" b="1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36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714E9-5134-483D-AFA5-6630321DA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69" y="104571"/>
            <a:ext cx="8229600" cy="706090"/>
          </a:xfrm>
          <a:solidFill>
            <a:srgbClr val="B88C00">
              <a:alpha val="78000"/>
            </a:srgbClr>
          </a:solidFill>
          <a:ln w="34925">
            <a:solidFill>
              <a:srgbClr val="FFFF00"/>
            </a:solidFill>
            <a:bevel/>
          </a:ln>
          <a:effectLst>
            <a:glow rad="647700">
              <a:srgbClr val="7030A0">
                <a:alpha val="40000"/>
              </a:srgbClr>
            </a:glow>
            <a:softEdge rad="0"/>
          </a:effectLst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highlight>
                  <a:srgbClr val="000080"/>
                </a:highlight>
              </a:rPr>
              <a:t>PROFISSÃO DE FÉ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ABC598-F347-49F2-9886-EF5DD705C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79993"/>
            <a:ext cx="4457616" cy="5573436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Invejo o ourives quando escrevo: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Imito o amor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Com que ele, em ouro, o alto relevo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Faz de uma flor.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Imito-o. E, pois, nem de Carrara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 pedra firo: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O alvo cristal, a pedra rara,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O ônix prefiro.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pt-BR" sz="2600" dirty="0">
                <a:solidFill>
                  <a:prstClr val="black"/>
                </a:solidFill>
                <a:latin typeface="Arial Narrow" panose="020B0606020202030204" pitchFamily="34" charset="0"/>
              </a:rPr>
              <a:t>Por isso, corre, por servir-me,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pt-BR" sz="2600" dirty="0">
                <a:solidFill>
                  <a:prstClr val="black"/>
                </a:solidFill>
                <a:latin typeface="Arial Narrow" panose="020B0606020202030204" pitchFamily="34" charset="0"/>
              </a:rPr>
              <a:t>Sobre o papel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pt-BR" sz="2600" dirty="0">
                <a:solidFill>
                  <a:prstClr val="black"/>
                </a:solidFill>
                <a:latin typeface="Arial Narrow" panose="020B0606020202030204" pitchFamily="34" charset="0"/>
              </a:rPr>
              <a:t>A pena, como em prata firme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pt-BR" sz="2600" dirty="0">
                <a:solidFill>
                  <a:prstClr val="black"/>
                </a:solidFill>
                <a:latin typeface="Arial Narrow" panose="020B0606020202030204" pitchFamily="34" charset="0"/>
              </a:rPr>
              <a:t>Corre o cinzel.</a:t>
            </a:r>
          </a:p>
          <a:p>
            <a:pPr marL="0" lvl="0" indent="0">
              <a:spcBef>
                <a:spcPts val="0"/>
              </a:spcBef>
              <a:buNone/>
            </a:pPr>
            <a:endParaRPr lang="pt-BR" sz="26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3B4448-174B-4B49-A842-489110274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7255" y="1179993"/>
            <a:ext cx="4646745" cy="5573436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Corre; desenha, enfeita a imagem,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 ideia veste: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Cinge-lhe ao corpo a ampla roupagem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Azul-celeste.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Torce, aprimora, alteia, lima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 frase; e, enfim,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No verso de ouro engasta a rima,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Como um </a:t>
            </a:r>
            <a:r>
              <a:rPr lang="pt-BR" sz="2500" dirty="0" err="1">
                <a:latin typeface="Arial Narrow" panose="020B0606020202030204" pitchFamily="34" charset="0"/>
              </a:rPr>
              <a:t>rubim</a:t>
            </a:r>
            <a:r>
              <a:rPr lang="pt-BR" sz="2500" dirty="0">
                <a:latin typeface="Arial Narrow" panose="020B0606020202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Quero que a estrofe cristalina,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Dobrada ao jeito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Do ourives, saia da oficina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Sem um defeito: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/>
          </a:p>
          <a:p>
            <a:pPr marL="0" indent="0">
              <a:spcBef>
                <a:spcPts val="0"/>
              </a:spcBef>
              <a:buNone/>
            </a:pPr>
            <a:endParaRPr lang="pt-BR" sz="25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851D3F9-DA95-4221-97D7-D9A4964A7877}"/>
              </a:ext>
            </a:extLst>
          </p:cNvPr>
          <p:cNvSpPr txBox="1"/>
          <p:nvPr/>
        </p:nvSpPr>
        <p:spPr>
          <a:xfrm>
            <a:off x="7423473" y="810661"/>
            <a:ext cx="137849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Olavo Bilac</a:t>
            </a:r>
          </a:p>
        </p:txBody>
      </p:sp>
    </p:spTree>
    <p:extLst>
      <p:ext uri="{BB962C8B-B14F-4D97-AF65-F5344CB8AC3E}">
        <p14:creationId xmlns:p14="http://schemas.microsoft.com/office/powerpoint/2010/main" val="47452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conveyor dir="l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C000">
            <a:alpha val="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8C97036-D9EF-43EC-AC1C-8DB17887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4" y="188640"/>
            <a:ext cx="8748972" cy="6336704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1168400">
              <a:srgbClr val="002060">
                <a:alpha val="92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  <a:softEdge rad="8255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2075583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fractur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Conteúdo 2">
            <a:extLst>
              <a:ext uri="{FF2B5EF4-FFF2-40B4-BE49-F238E27FC236}">
                <a16:creationId xmlns:a16="http://schemas.microsoft.com/office/drawing/2014/main" id="{8555E881-BEB3-43B8-9A5B-3B675DCC6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5" y="1109120"/>
            <a:ext cx="5821976" cy="5329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pt-BR" alt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Blip>
                <a:blip r:embed="rId2"/>
              </a:buBlip>
            </a:pPr>
            <a:r>
              <a:rPr lang="pt-BR" altLang="pt-BR" sz="2800" b="1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altLang="pt-BR" b="1" dirty="0">
                <a:latin typeface="Arial Narrow" panose="020B0606020202030204" pitchFamily="34" charset="0"/>
                <a:cs typeface="Arial" panose="020B0604020202020204" pitchFamily="34" charset="0"/>
              </a:rPr>
              <a:t>Esteticismo;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Blip>
                <a:blip r:embed="rId2"/>
              </a:buBlip>
            </a:pPr>
            <a:r>
              <a:rPr lang="pt-BR" altLang="pt-BR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altLang="pt-BR" b="1" dirty="0">
                <a:latin typeface="Arial Narrow" panose="020B0606020202030204" pitchFamily="34" charset="0"/>
                <a:cs typeface="Arial" panose="020B0604020202020204" pitchFamily="34" charset="0"/>
              </a:rPr>
              <a:t>Impassibilidade;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Blip>
                <a:blip r:embed="rId2"/>
              </a:buBlip>
            </a:pPr>
            <a:r>
              <a:rPr lang="pt-BR" altLang="pt-BR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altLang="pt-BR" b="1" dirty="0">
                <a:latin typeface="Arial Narrow" panose="020B0606020202030204" pitchFamily="34" charset="0"/>
                <a:cs typeface="Arial" panose="020B0604020202020204" pitchFamily="34" charset="0"/>
              </a:rPr>
              <a:t>Poesia descritiva</a:t>
            </a:r>
            <a:r>
              <a:rPr lang="pt-BR" altLang="pt-BR" dirty="0">
                <a:latin typeface="Arial Narrow" panose="020B0606020202030204" pitchFamily="34" charset="0"/>
                <a:cs typeface="Arial" panose="020B0604020202020204" pitchFamily="34" charset="0"/>
              </a:rPr>
              <a:t>;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Blip>
                <a:blip r:embed="rId2"/>
              </a:buBlip>
            </a:pPr>
            <a:r>
              <a:rPr lang="pt-BR" altLang="pt-BR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altLang="pt-BR" b="1" dirty="0">
                <a:latin typeface="Arial Narrow" panose="020B0606020202030204" pitchFamily="34" charset="0"/>
                <a:cs typeface="Arial" panose="020B0604020202020204" pitchFamily="34" charset="0"/>
              </a:rPr>
              <a:t>Retomada dos modelos clássicos;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Blip>
                <a:blip r:embed="rId2"/>
              </a:buBlip>
            </a:pPr>
            <a:r>
              <a:rPr lang="pt-BR" altLang="pt-BR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altLang="pt-BR" b="1" dirty="0">
                <a:latin typeface="Arial Narrow" panose="020B0606020202030204" pitchFamily="34" charset="0"/>
                <a:cs typeface="Arial" panose="020B0604020202020204" pitchFamily="34" charset="0"/>
              </a:rPr>
              <a:t>Perfeição formal.</a:t>
            </a:r>
          </a:p>
          <a:p>
            <a:pPr>
              <a:buFont typeface="Arial" panose="020B0604020202020204" pitchFamily="34" charset="0"/>
              <a:buNone/>
            </a:pPr>
            <a:endParaRPr lang="pt-BR" altLang="pt-BR" dirty="0"/>
          </a:p>
          <a:p>
            <a:pPr>
              <a:buFont typeface="Arial" panose="020B0604020202020204" pitchFamily="34" charset="0"/>
              <a:buNone/>
            </a:pPr>
            <a:endParaRPr lang="pt-BR" altLang="pt-BR" sz="1000" b="1" dirty="0"/>
          </a:p>
          <a:p>
            <a:pPr>
              <a:buFont typeface="Arial" panose="020B0604020202020204" pitchFamily="34" charset="0"/>
              <a:buNone/>
            </a:pPr>
            <a:endParaRPr lang="pt-BR" altLang="pt-BR" sz="1000" b="1" dirty="0"/>
          </a:p>
          <a:p>
            <a:pPr>
              <a:buFont typeface="Arial" panose="020B0604020202020204" pitchFamily="34" charset="0"/>
              <a:buNone/>
            </a:pPr>
            <a:endParaRPr lang="pt-BR" altLang="pt-B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2" name="Picture 8">
            <a:extLst>
              <a:ext uri="{FF2B5EF4-FFF2-40B4-BE49-F238E27FC236}">
                <a16:creationId xmlns:a16="http://schemas.microsoft.com/office/drawing/2014/main" id="{C136AC82-8510-49C4-8462-800F716D0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508" y="1067424"/>
            <a:ext cx="2975987" cy="2559050"/>
          </a:xfrm>
          <a:prstGeom prst="rect">
            <a:avLst/>
          </a:prstGeom>
          <a:noFill/>
          <a:ln>
            <a:noFill/>
          </a:ln>
          <a:effectLst>
            <a:glow rad="9144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tângulo 7">
            <a:extLst>
              <a:ext uri="{FF2B5EF4-FFF2-40B4-BE49-F238E27FC236}">
                <a16:creationId xmlns:a16="http://schemas.microsoft.com/office/drawing/2014/main" id="{68E25D11-D0A1-484A-A4E5-065EBA999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58" y="6425054"/>
            <a:ext cx="526918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Imagens de cima para baixo: Clio, Euterpe et Thalie. De Eustache Le Sueur 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Athene bei den Musen. De Frans Flori</a:t>
            </a:r>
            <a:r>
              <a:rPr kumimoji="0" lang="fr-FR" alt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 </a:t>
            </a:r>
            <a:r>
              <a:rPr kumimoji="0" lang="fr-FR" alt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2294" name="Picture 10">
            <a:extLst>
              <a:ext uri="{FF2B5EF4-FFF2-40B4-BE49-F238E27FC236}">
                <a16:creationId xmlns:a16="http://schemas.microsoft.com/office/drawing/2014/main" id="{A250A8F6-CDFF-4165-BEEE-651EEB4EA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507" y="4004798"/>
            <a:ext cx="2975987" cy="2625767"/>
          </a:xfrm>
          <a:prstGeom prst="rect">
            <a:avLst/>
          </a:prstGeom>
          <a:noFill/>
          <a:ln>
            <a:noFill/>
          </a:ln>
          <a:effectLst>
            <a:glow rad="939800">
              <a:srgbClr val="FFFF00">
                <a:alpha val="4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13BBAB9-FA9F-4CBF-81BA-F59438BD7B6A}"/>
              </a:ext>
            </a:extLst>
          </p:cNvPr>
          <p:cNvSpPr txBox="1"/>
          <p:nvPr/>
        </p:nvSpPr>
        <p:spPr>
          <a:xfrm>
            <a:off x="468313" y="260648"/>
            <a:ext cx="806412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 OUTRAS PALAVRAS...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80">
            <a:alpha val="8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1">
            <a:extLst>
              <a:ext uri="{FF2B5EF4-FFF2-40B4-BE49-F238E27FC236}">
                <a16:creationId xmlns:a16="http://schemas.microsoft.com/office/drawing/2014/main" id="{9769DB48-A216-4FC2-8676-F3EA0F01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7769"/>
            <a:ext cx="8640960" cy="609774"/>
          </a:xfr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78000">
                <a:srgbClr val="FFC000">
                  <a:shade val="67500"/>
                  <a:satMod val="115000"/>
                  <a:lumMod val="98000"/>
                  <a:lumOff val="2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accent3">
                <a:lumMod val="75000"/>
              </a:schemeClr>
            </a:solidFill>
          </a:ln>
          <a:effectLst>
            <a:glow rad="1727200">
              <a:schemeClr val="accent4">
                <a:satMod val="175000"/>
                <a:alpha val="64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alt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OPOSIÇÃO À ESTÉTICA ROMÂNTICA </a:t>
            </a:r>
          </a:p>
        </p:txBody>
      </p:sp>
      <p:sp>
        <p:nvSpPr>
          <p:cNvPr id="14339" name="Espaço Reservado para Conteúdo 2">
            <a:extLst>
              <a:ext uri="{FF2B5EF4-FFF2-40B4-BE49-F238E27FC236}">
                <a16:creationId xmlns:a16="http://schemas.microsoft.com/office/drawing/2014/main" id="{DC4A832A-B99D-44C9-B529-43C9677B3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2" y="764704"/>
            <a:ext cx="9036496" cy="6000106"/>
          </a:xfrm>
          <a:solidFill>
            <a:schemeClr val="bg1"/>
          </a:solidFill>
        </p:spPr>
        <p:txBody>
          <a:bodyPr/>
          <a:lstStyle/>
          <a:p>
            <a:pPr algn="just"/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Ressuscitou-se o </a:t>
            </a:r>
            <a:r>
              <a:rPr lang="pt-BR" altLang="pt-BR" sz="2400" b="1" dirty="0">
                <a:latin typeface="Arial Narrow" panose="020B0606020202030204" pitchFamily="34" charset="0"/>
                <a:cs typeface="Arial" panose="020B0604020202020204" pitchFamily="34" charset="0"/>
              </a:rPr>
              <a:t>soneto</a:t>
            </a: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 e substituiu-se o </a:t>
            </a:r>
            <a:r>
              <a:rPr lang="pt-BR" altLang="pt-BR" sz="2400" b="1" dirty="0">
                <a:solidFill>
                  <a:srgbClr val="C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decassílabo Romântico </a:t>
            </a: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(dez silabas poéticas) pelo </a:t>
            </a:r>
            <a:r>
              <a:rPr lang="pt-BR" altLang="pt-BR" sz="2400" b="1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alexandrino clássico </a:t>
            </a: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(doze sílabas poéticas). </a:t>
            </a:r>
          </a:p>
          <a:p>
            <a:pPr algn="just"/>
            <a:endParaRPr lang="pt-BR" altLang="pt-BR" sz="10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A </a:t>
            </a:r>
            <a:r>
              <a:rPr lang="pt-BR" altLang="pt-BR" sz="2400" b="1" dirty="0">
                <a:latin typeface="Arial Narrow" panose="020B0606020202030204" pitchFamily="34" charset="0"/>
                <a:cs typeface="Arial" panose="020B0604020202020204" pitchFamily="34" charset="0"/>
              </a:rPr>
              <a:t>versificação perfeita</a:t>
            </a: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: rima rica e rara, períodos longos, </a:t>
            </a:r>
            <a:r>
              <a:rPr lang="pt-BR" altLang="pt-BR" sz="2400" b="1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inversão de termos</a:t>
            </a:r>
            <a:r>
              <a:rPr lang="pt-BR" altLang="pt-BR" sz="2400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e </a:t>
            </a:r>
            <a:r>
              <a:rPr lang="pt-BR" altLang="pt-BR" sz="2400" b="1" dirty="0">
                <a:solidFill>
                  <a:schemeClr val="tx2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sintaxe clássica</a:t>
            </a: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. Opõe-se versos livres e brancos dos </a:t>
            </a:r>
            <a:r>
              <a:rPr lang="pt-BR" altLang="pt-BR" sz="2400" b="1" dirty="0">
                <a:latin typeface="Arial Narrow" panose="020B0606020202030204" pitchFamily="34" charset="0"/>
                <a:cs typeface="Arial" panose="020B0604020202020204" pitchFamily="34" charset="0"/>
              </a:rPr>
              <a:t>Românticos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1476000" algn="just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Monotype Corsiva" panose="03010101010201010101" pitchFamily="66" charset="0"/>
              </a:rPr>
              <a:t>     </a:t>
            </a:r>
            <a:r>
              <a:rPr lang="pt-BR" altLang="pt-BR" sz="22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Quero que a estrofe cristalina </a:t>
            </a:r>
          </a:p>
          <a:p>
            <a:pPr marL="14760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Dobrada ao jeito </a:t>
            </a:r>
          </a:p>
          <a:p>
            <a:pPr marL="14760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Do ourives, saia da oficina </a:t>
            </a:r>
          </a:p>
          <a:p>
            <a:pPr marL="14760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Sem um defeito. </a:t>
            </a:r>
          </a:p>
          <a:p>
            <a:pPr marL="14760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Assim procedo. Minha pena </a:t>
            </a:r>
          </a:p>
          <a:p>
            <a:pPr marL="14760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Segue essa norma, </a:t>
            </a:r>
          </a:p>
          <a:p>
            <a:pPr marL="14760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Por te servir, Deusa serena </a:t>
            </a:r>
          </a:p>
          <a:p>
            <a:pPr marL="14760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Serena forma. </a:t>
            </a:r>
            <a:endParaRPr lang="pt-BR" altLang="pt-BR" sz="220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4341" name="Picture 7">
            <a:extLst>
              <a:ext uri="{FF2B5EF4-FFF2-40B4-BE49-F238E27FC236}">
                <a16:creationId xmlns:a16="http://schemas.microsoft.com/office/drawing/2014/main" id="{B607C0D7-FBE8-4A33-87D7-F7142BAE0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248" y="3212976"/>
            <a:ext cx="3429000" cy="345638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Espaço Reservado para Conteúdo 2">
            <a:extLst>
              <a:ext uri="{FF2B5EF4-FFF2-40B4-BE49-F238E27FC236}">
                <a16:creationId xmlns:a16="http://schemas.microsoft.com/office/drawing/2014/main" id="{DD3DD587-8A1B-4BAC-AB03-F9B04B69F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883320"/>
            <a:ext cx="8928992" cy="5877271"/>
          </a:xfr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just">
              <a:defRPr/>
            </a:pPr>
            <a:r>
              <a:rPr lang="pt-BR" sz="2800" dirty="0">
                <a:latin typeface="Arial Narrow" panose="020B0606020202030204" pitchFamily="34" charset="0"/>
              </a:rPr>
              <a:t>Negação do </a:t>
            </a:r>
            <a:r>
              <a:rPr lang="pt-BR" sz="2800" dirty="0">
                <a:highlight>
                  <a:srgbClr val="00FFFF"/>
                </a:highlight>
                <a:latin typeface="Arial Narrow" panose="020B0606020202030204" pitchFamily="34" charset="0"/>
              </a:rPr>
              <a:t>sentimentalismo exagerado d</a:t>
            </a:r>
            <a:r>
              <a:rPr lang="pt-BR" sz="2800" dirty="0">
                <a:latin typeface="Arial Narrow" panose="020B0606020202030204" pitchFamily="34" charset="0"/>
              </a:rPr>
              <a:t>o Romantismo. </a:t>
            </a:r>
          </a:p>
          <a:p>
            <a:pPr algn="just">
              <a:defRPr/>
            </a:pPr>
            <a:r>
              <a:rPr lang="pt-BR" sz="2800" dirty="0">
                <a:latin typeface="Arial Narrow" panose="020B0606020202030204" pitchFamily="34" charset="0"/>
              </a:rPr>
              <a:t>Os parnasianos negavam qualquer expressão de </a:t>
            </a:r>
            <a:r>
              <a:rPr lang="pt-BR" sz="2800" dirty="0">
                <a:highlight>
                  <a:srgbClr val="00FF00"/>
                </a:highlight>
                <a:latin typeface="Arial Narrow" panose="020B0606020202030204" pitchFamily="34" charset="0"/>
              </a:rPr>
              <a:t>subjetividade</a:t>
            </a:r>
            <a:r>
              <a:rPr lang="pt-BR" sz="2800" dirty="0">
                <a:latin typeface="Arial Narrow" panose="020B0606020202030204" pitchFamily="34" charset="0"/>
              </a:rPr>
              <a:t> em favor da </a:t>
            </a:r>
            <a:r>
              <a:rPr lang="pt-BR" sz="2800" b="1" dirty="0">
                <a:latin typeface="Arial Narrow" panose="020B0606020202030204" pitchFamily="34" charset="0"/>
              </a:rPr>
              <a:t>objetividade temática</a:t>
            </a:r>
            <a:r>
              <a:rPr lang="pt-BR" dirty="0">
                <a:latin typeface="Arial Narrow" panose="020B0606020202030204" pitchFamily="34" charset="0"/>
              </a:rPr>
              <a:t>. </a:t>
            </a:r>
            <a:endParaRPr lang="pt-BR" sz="1600" dirty="0">
              <a:latin typeface="Arial Narrow" panose="020B0606020202030204" pitchFamily="34" charset="0"/>
            </a:endParaRPr>
          </a:p>
          <a:p>
            <a:pPr algn="ctr">
              <a:buFont typeface="Arial" charset="0"/>
              <a:buNone/>
              <a:defRPr/>
            </a:pPr>
            <a:r>
              <a:rPr lang="pt-BR" dirty="0"/>
              <a:t>                                                         </a:t>
            </a:r>
            <a:r>
              <a:rPr lang="pt-BR" sz="2800" b="1" dirty="0">
                <a:solidFill>
                  <a:srgbClr val="C00000"/>
                </a:solidFill>
                <a:latin typeface="Monotype Corsiva" pitchFamily="66" charset="0"/>
              </a:rPr>
              <a:t>A Cavalgada</a:t>
            </a:r>
          </a:p>
          <a:p>
            <a:pPr algn="ctr">
              <a:buFont typeface="Arial" charset="0"/>
              <a:buNone/>
              <a:defRPr/>
            </a:pPr>
            <a:endParaRPr lang="pt-BR" sz="2400" b="1" dirty="0">
              <a:solidFill>
                <a:srgbClr val="C00000"/>
              </a:solidFill>
              <a:latin typeface="Monotype Corsiva" pitchFamily="66" charset="0"/>
            </a:endParaRPr>
          </a:p>
          <a:p>
            <a:pPr algn="r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pt-BR" sz="2400" b="1" dirty="0">
                <a:solidFill>
                  <a:srgbClr val="C00000"/>
                </a:solidFill>
                <a:latin typeface="Monotype Corsiva" pitchFamily="66" charset="0"/>
              </a:rPr>
              <a:t>	A lua banha a solitária estrada...                                                                                 Silêncio!...Mas além, confuso e brando,                                                             O </a:t>
            </a:r>
            <a:r>
              <a:rPr lang="pt-BR" sz="2400" b="1" u="sng" dirty="0">
                <a:solidFill>
                  <a:srgbClr val="C00000"/>
                </a:solidFill>
                <a:latin typeface="Monotype Corsiva" pitchFamily="66" charset="0"/>
              </a:rPr>
              <a:t>som longínquo </a:t>
            </a:r>
            <a:r>
              <a:rPr lang="pt-BR" sz="2400" b="1" dirty="0">
                <a:solidFill>
                  <a:srgbClr val="C00000"/>
                </a:solidFill>
                <a:latin typeface="Monotype Corsiva" pitchFamily="66" charset="0"/>
              </a:rPr>
              <a:t>vem se aproximando                                                                      Do galopar de estranha cavalgada</a:t>
            </a:r>
            <a:r>
              <a:rPr lang="pt-BR" dirty="0"/>
              <a:t>.</a:t>
            </a:r>
          </a:p>
          <a:p>
            <a:pPr algn="r">
              <a:buFont typeface="Arial" charset="0"/>
              <a:buNone/>
              <a:defRPr/>
            </a:pPr>
            <a:endParaRPr lang="pt-BR" sz="1800" b="1" dirty="0">
              <a:latin typeface="Arial" charset="0"/>
              <a:cs typeface="Arial" charset="0"/>
            </a:endParaRPr>
          </a:p>
          <a:p>
            <a:pPr algn="r">
              <a:buFont typeface="Arial" charset="0"/>
              <a:buNone/>
              <a:defRPr/>
            </a:pPr>
            <a:r>
              <a:rPr lang="pt-BR" sz="1800" b="1" dirty="0">
                <a:latin typeface="Arial" charset="0"/>
                <a:cs typeface="Arial" charset="0"/>
              </a:rPr>
              <a:t>(Raimundo Correia)</a:t>
            </a:r>
          </a:p>
          <a:p>
            <a:pPr>
              <a:buFont typeface="Arial" charset="0"/>
              <a:buNone/>
              <a:defRPr/>
            </a:pPr>
            <a:endParaRPr lang="pt-BR" sz="1800" b="1" dirty="0">
              <a:latin typeface="Arial" charset="0"/>
              <a:cs typeface="Arial" charset="0"/>
            </a:endParaRPr>
          </a:p>
        </p:txBody>
      </p:sp>
      <p:pic>
        <p:nvPicPr>
          <p:cNvPr id="15364" name="Picture 6">
            <a:extLst>
              <a:ext uri="{FF2B5EF4-FFF2-40B4-BE49-F238E27FC236}">
                <a16:creationId xmlns:a16="http://schemas.microsoft.com/office/drawing/2014/main" id="{A5559675-2C59-459F-91E3-A3258E714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12" y="2636912"/>
            <a:ext cx="4464496" cy="38884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914443D-9D47-4720-A592-8338CBFBB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12" y="119429"/>
            <a:ext cx="8640960" cy="696913"/>
          </a:xfr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78000">
                <a:srgbClr val="FFC000">
                  <a:shade val="67500"/>
                  <a:satMod val="115000"/>
                  <a:lumMod val="98000"/>
                  <a:lumOff val="2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chemeClr val="tx1"/>
            </a:solidFill>
          </a:ln>
          <a:effectLst>
            <a:glow rad="228600">
              <a:schemeClr val="accent4">
                <a:satMod val="175000"/>
                <a:alpha val="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sz="3200" b="1" dirty="0">
                <a:solidFill>
                  <a:schemeClr val="bg1"/>
                </a:solidFill>
                <a:highlight>
                  <a:srgbClr val="102766"/>
                </a:highlight>
                <a:latin typeface="Arial" charset="0"/>
                <a:ea typeface="+mn-ea"/>
                <a:cs typeface="Arial" charset="0"/>
              </a:rPr>
              <a:t>Impassibilidade</a:t>
            </a:r>
            <a:endParaRPr lang="pt-BR" altLang="pt-BR" sz="2800" b="1" dirty="0">
              <a:solidFill>
                <a:schemeClr val="bg1"/>
              </a:solidFill>
              <a:highlight>
                <a:srgbClr val="102766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>
            <a:extLst>
              <a:ext uri="{FF2B5EF4-FFF2-40B4-BE49-F238E27FC236}">
                <a16:creationId xmlns:a16="http://schemas.microsoft.com/office/drawing/2014/main" id="{88C8EE8A-7189-4C49-B58A-9CA079E7D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7904" y="1052736"/>
            <a:ext cx="5328591" cy="5446886"/>
          </a:xfrm>
          <a:solidFill>
            <a:schemeClr val="bg1"/>
          </a:solidFill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Os parnasianos  buscam compor poesias descritivas nas quais a apresentação dos fatos históricos e dos fenômenos naturais se fazem </a:t>
            </a:r>
            <a:r>
              <a:rPr lang="pt-BR" altLang="pt-BR" sz="2000" dirty="0">
                <a:highlight>
                  <a:srgbClr val="FF66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imparciais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alt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Embora existam alguns aspectos comuns, há diferenças: </a:t>
            </a:r>
          </a:p>
          <a:p>
            <a:pPr algn="just">
              <a:lnSpc>
                <a:spcPct val="150000"/>
              </a:lnSpc>
            </a:pPr>
            <a:endParaRPr lang="pt-BR" alt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alt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o Parnasianismo não se preocupava com a temática do cotidiano; 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com a descrição dos </a:t>
            </a:r>
            <a:r>
              <a:rPr lang="pt-BR" alt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costumes da época 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</a:p>
          <a:p>
            <a:pPr algn="just">
              <a:lnSpc>
                <a:spcPct val="150000"/>
              </a:lnSpc>
            </a:pPr>
            <a:endParaRPr lang="pt-BR" alt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com o </a:t>
            </a:r>
            <a:r>
              <a:rPr lang="pt-BR" alt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cientificismo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, características marcantes do </a:t>
            </a:r>
            <a:r>
              <a:rPr lang="pt-BR" altLang="pt-BR" sz="20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Realismo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altLang="pt-BR" sz="2400" dirty="0"/>
          </a:p>
        </p:txBody>
      </p:sp>
      <p:sp>
        <p:nvSpPr>
          <p:cNvPr id="16387" name="CaixaDeTexto 3">
            <a:extLst>
              <a:ext uri="{FF2B5EF4-FFF2-40B4-BE49-F238E27FC236}">
                <a16:creationId xmlns:a16="http://schemas.microsoft.com/office/drawing/2014/main" id="{9240E2D8-52B5-40E4-87A8-CBEFEA32E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407" y="116632"/>
            <a:ext cx="8640762" cy="800219"/>
          </a:xfrm>
          <a:prstGeom prst="rect">
            <a:avLst/>
          </a:prstGeom>
          <a:solidFill>
            <a:srgbClr val="102766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IMPESSOALIDADE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6388" name="Picture 8">
            <a:extLst>
              <a:ext uri="{FF2B5EF4-FFF2-40B4-BE49-F238E27FC236}">
                <a16:creationId xmlns:a16="http://schemas.microsoft.com/office/drawing/2014/main" id="{607B9567-0873-4A68-B059-7416E267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32856"/>
            <a:ext cx="3396680" cy="296680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uiExpand="1" build="p" autoUpdateAnimBg="0"/>
      <p:bldP spid="1638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4">
            <a:extLst>
              <a:ext uri="{FF2B5EF4-FFF2-40B4-BE49-F238E27FC236}">
                <a16:creationId xmlns:a16="http://schemas.microsoft.com/office/drawing/2014/main" id="{E343CBC4-A8D6-4D04-86DE-AE80756AE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340768"/>
            <a:ext cx="8712968" cy="4997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Volta-se para a </a:t>
            </a:r>
            <a:r>
              <a:rPr lang="pt-BR" altLang="pt-BR" sz="2500" b="1" dirty="0">
                <a:solidFill>
                  <a:srgbClr val="000099"/>
                </a:solidFill>
                <a:latin typeface="Arial Narrow" panose="020B0606020202030204" pitchFamily="34" charset="0"/>
              </a:rPr>
              <a:t>B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iologia e patologia, centrando-se mais </a:t>
            </a:r>
            <a:r>
              <a:rPr kumimoji="0" lang="pt-BR" altLang="pt-BR" sz="25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 social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;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pt-BR" altLang="pt-BR" sz="25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BR" altLang="pt-BR" sz="2500" b="1" dirty="0">
                <a:solidFill>
                  <a:srgbClr val="002060"/>
                </a:solidFill>
                <a:latin typeface="Arial Narrow" panose="020B0606020202030204" pitchFamily="34" charset="0"/>
              </a:rPr>
              <a:t>O</a:t>
            </a:r>
            <a:r>
              <a:rPr kumimoji="0" lang="pt-BR" altLang="pt-BR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bras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retratam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camadas inferiores</a:t>
            </a:r>
            <a:r>
              <a:rPr lang="pt-BR" altLang="pt-BR" sz="2500" b="1" dirty="0">
                <a:solidFill>
                  <a:srgbClr val="002060"/>
                </a:solidFill>
                <a:latin typeface="Arial Narrow" panose="020B0606020202030204" pitchFamily="34" charset="0"/>
              </a:rPr>
              <a:t>: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proletariado, marginalizados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e, em geral, os personagens </a:t>
            </a:r>
            <a:r>
              <a:rPr lang="pt-BR" altLang="pt-BR" sz="2500" b="1" dirty="0">
                <a:solidFill>
                  <a:srgbClr val="002060"/>
                </a:solidFill>
                <a:latin typeface="Arial Narrow" panose="020B0606020202030204" pitchFamily="34" charset="0"/>
              </a:rPr>
              <a:t>surgem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dessas classes sociais mais baixas;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pt-BR" altLang="pt-BR" sz="11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R="0" lvl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pt-BR" altLang="pt-BR" sz="1000" b="1" i="0" u="none" strike="noStrike" kern="1200" cap="none" spc="0" normalizeH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pt-BR" sz="22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 t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ratamento dos temas: </a:t>
            </a:r>
            <a:r>
              <a:rPr lang="pt-BR" altLang="pt-BR" sz="2500" b="1" dirty="0">
                <a:solidFill>
                  <a:srgbClr val="000000"/>
                </a:solidFill>
                <a:latin typeface="Arial Narrow" panose="020B0606020202030204" pitchFamily="34" charset="0"/>
              </a:rPr>
              <a:t>baseia-se na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visão </a:t>
            </a:r>
            <a:r>
              <a:rPr kumimoji="0" lang="pt-BR" altLang="pt-BR" sz="25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determinista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a conduzir e direcionar as conclusões do leitor e,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isto empobrece literariamente os textos.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259632" y="301386"/>
            <a:ext cx="6624736" cy="707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NATURALISMO</a:t>
            </a:r>
            <a:endParaRPr kumimoji="0" lang="pt-BR" altLang="pt-BR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01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animBg="1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Conteúdo 2">
            <a:extLst>
              <a:ext uri="{FF2B5EF4-FFF2-40B4-BE49-F238E27FC236}">
                <a16:creationId xmlns:a16="http://schemas.microsoft.com/office/drawing/2014/main" id="{A28DA079-1D23-452B-B6DD-69929E3CC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88" y="785812"/>
            <a:ext cx="8743950" cy="5956300"/>
          </a:xfrm>
          <a:solidFill>
            <a:schemeClr val="bg1"/>
          </a:solidFill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lang="pt-BR" sz="2800" dirty="0">
                <a:latin typeface="Arial Narrow" panose="020B0606020202030204" pitchFamily="34" charset="0"/>
                <a:cs typeface="Arial" charset="0"/>
              </a:rPr>
              <a:t>A poesia parnasiana: marcadamente </a:t>
            </a:r>
            <a:r>
              <a:rPr lang="pt-BR" sz="2800" b="1" dirty="0">
                <a:solidFill>
                  <a:srgbClr val="FF0000"/>
                </a:solidFill>
                <a:latin typeface="Arial Narrow" panose="020B0606020202030204" pitchFamily="34" charset="0"/>
                <a:cs typeface="Arial" charset="0"/>
              </a:rPr>
              <a:t>descritiva</a:t>
            </a:r>
            <a:r>
              <a:rPr lang="pt-BR" sz="2800" dirty="0">
                <a:latin typeface="Arial Narrow" panose="020B0606020202030204" pitchFamily="34" charset="0"/>
                <a:cs typeface="Arial" charset="0"/>
              </a:rPr>
              <a:t>, aparecem descrições pormenorizadas de </a:t>
            </a:r>
            <a:r>
              <a:rPr lang="pt-BR" sz="2800" b="1" dirty="0">
                <a:highlight>
                  <a:srgbClr val="FFFF00"/>
                </a:highlight>
                <a:latin typeface="Arial Narrow" panose="020B0606020202030204" pitchFamily="34" charset="0"/>
                <a:cs typeface="Arial" charset="0"/>
              </a:rPr>
              <a:t>objetos e cenas da natureza</a:t>
            </a:r>
            <a:r>
              <a:rPr lang="pt-BR" sz="2800" b="1" dirty="0"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pt-BR" sz="2800" dirty="0">
                <a:latin typeface="Arial Narrow" panose="020B0606020202030204" pitchFamily="34" charset="0"/>
                <a:cs typeface="Arial" charset="0"/>
              </a:rPr>
              <a:t>resgatando um </a:t>
            </a:r>
            <a:r>
              <a:rPr lang="pt-BR" sz="2800" b="1" dirty="0">
                <a:latin typeface="Arial Narrow" panose="020B0606020202030204" pitchFamily="34" charset="0"/>
                <a:cs typeface="Arial" charset="0"/>
              </a:rPr>
              <a:t>certo </a:t>
            </a:r>
            <a:r>
              <a:rPr lang="pt-BR" sz="2800" b="1" dirty="0">
                <a:latin typeface="Arial Narrow" panose="020B0606020202030204" pitchFamily="34" charset="0"/>
              </a:rPr>
              <a:t>Bucolismo</a:t>
            </a:r>
            <a:r>
              <a:rPr lang="pt-BR" sz="2800" dirty="0">
                <a:latin typeface="Arial Narrow" panose="020B0606020202030204" pitchFamily="34" charset="0"/>
              </a:rPr>
              <a:t>.</a:t>
            </a:r>
          </a:p>
          <a:p>
            <a:pPr>
              <a:buFont typeface="Arial" charset="0"/>
              <a:buChar char="•"/>
              <a:defRPr/>
            </a:pPr>
            <a:endParaRPr lang="pt-BR" sz="1400" dirty="0"/>
          </a:p>
          <a:p>
            <a:pPr marL="864000" algn="just">
              <a:spcBef>
                <a:spcPts val="0"/>
              </a:spcBef>
              <a:buFont typeface="Arial" charset="0"/>
              <a:buNone/>
              <a:defRPr/>
            </a:pPr>
            <a:r>
              <a:rPr lang="pt-BR" sz="2800" b="1" i="1" dirty="0">
                <a:solidFill>
                  <a:srgbClr val="C00000"/>
                </a:solidFill>
                <a:latin typeface="Monotype Corsiva" pitchFamily="66" charset="0"/>
              </a:rPr>
              <a:t>     Vaso chinês    </a:t>
            </a:r>
            <a:r>
              <a:rPr lang="pt-BR" sz="2800" b="1" dirty="0">
                <a:solidFill>
                  <a:srgbClr val="C00000"/>
                </a:solidFill>
                <a:latin typeface="Monotype Corsiva" pitchFamily="66" charset="0"/>
              </a:rPr>
              <a:t>(Alberto de Oliveira)</a:t>
            </a:r>
            <a:endParaRPr lang="pt-BR" sz="2800" b="1" i="1" dirty="0">
              <a:solidFill>
                <a:srgbClr val="C00000"/>
              </a:solidFill>
              <a:latin typeface="Monotype Corsiva" pitchFamily="66" charset="0"/>
            </a:endParaRPr>
          </a:p>
          <a:p>
            <a:pPr marL="864000" algn="just">
              <a:spcBef>
                <a:spcPts val="0"/>
              </a:spcBef>
              <a:buFont typeface="Arial" charset="0"/>
              <a:buNone/>
              <a:defRPr/>
            </a:pPr>
            <a:endParaRPr lang="pt-BR" sz="2800" b="1" i="1" dirty="0">
              <a:solidFill>
                <a:srgbClr val="C00000"/>
              </a:solidFill>
              <a:latin typeface="Monotype Corsiva" pitchFamily="66" charset="0"/>
            </a:endParaRPr>
          </a:p>
          <a:p>
            <a:pPr marL="396000" indent="34290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pt-BR" sz="2800" b="1" i="1" dirty="0">
                <a:solidFill>
                  <a:srgbClr val="C00000"/>
                </a:solidFill>
                <a:latin typeface="Monotype Corsiva" pitchFamily="66" charset="0"/>
              </a:rPr>
              <a:t> Estranho mimo ,aquele vaso! Vi-o</a:t>
            </a:r>
          </a:p>
          <a:p>
            <a:pPr marL="396000" indent="34290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pt-BR" sz="2800" b="1" i="1" dirty="0">
                <a:solidFill>
                  <a:srgbClr val="C00000"/>
                </a:solidFill>
                <a:latin typeface="Monotype Corsiva" pitchFamily="66" charset="0"/>
              </a:rPr>
              <a:t>Casualmente,uma vez, de um perfumado</a:t>
            </a:r>
          </a:p>
          <a:p>
            <a:pPr marL="396000" indent="34290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pt-BR" sz="2800" b="1" i="1" dirty="0">
                <a:solidFill>
                  <a:srgbClr val="C00000"/>
                </a:solidFill>
                <a:latin typeface="Monotype Corsiva" pitchFamily="66" charset="0"/>
              </a:rPr>
              <a:t>Contador sobre mármore luzidio,</a:t>
            </a:r>
          </a:p>
          <a:p>
            <a:pPr marL="396000" indent="34290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pt-BR" sz="2800" b="1" i="1" dirty="0">
                <a:solidFill>
                  <a:srgbClr val="C00000"/>
                </a:solidFill>
                <a:latin typeface="Monotype Corsiva" pitchFamily="66" charset="0"/>
              </a:rPr>
              <a:t>Entre um leque e o começo de um bordado.</a:t>
            </a:r>
            <a:r>
              <a:rPr lang="pt-BR" sz="2400" b="1" i="1" dirty="0">
                <a:solidFill>
                  <a:srgbClr val="C00000"/>
                </a:solidFill>
                <a:latin typeface="Monotype Corsiva" pitchFamily="66" charset="0"/>
              </a:rPr>
              <a:t>     </a:t>
            </a:r>
            <a:endParaRPr lang="pt-BR" sz="2400" b="1" dirty="0"/>
          </a:p>
        </p:txBody>
      </p:sp>
      <p:sp>
        <p:nvSpPr>
          <p:cNvPr id="17411" name="CaixaDeTexto 3">
            <a:extLst>
              <a:ext uri="{FF2B5EF4-FFF2-40B4-BE49-F238E27FC236}">
                <a16:creationId xmlns:a16="http://schemas.microsoft.com/office/drawing/2014/main" id="{CE400A7B-95D5-4B25-9F02-FC596E6D7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888"/>
            <a:ext cx="8964612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charset="0"/>
                <a:ea typeface="+mn-ea"/>
                <a:cs typeface="Arial" charset="0"/>
              </a:rPr>
              <a:t>POESIA DESCRITIVA</a:t>
            </a:r>
            <a:endParaRPr kumimoji="0" lang="pt-BR" altLang="pt-B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7412" name="Picture 6">
            <a:extLst>
              <a:ext uri="{FF2B5EF4-FFF2-40B4-BE49-F238E27FC236}">
                <a16:creationId xmlns:a16="http://schemas.microsoft.com/office/drawing/2014/main" id="{43EF3090-7F75-4776-88E7-73D55E8A7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492896"/>
            <a:ext cx="2623146" cy="337348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aixaDeTexto 3">
            <a:extLst>
              <a:ext uri="{FF2B5EF4-FFF2-40B4-BE49-F238E27FC236}">
                <a16:creationId xmlns:a16="http://schemas.microsoft.com/office/drawing/2014/main" id="{1CDEF424-077D-431E-BC50-63A1E0C2A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654" y="116632"/>
            <a:ext cx="5500304" cy="96866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marR="0" lvl="0" indent="-342900" algn="ctr" defTabSz="914400" rtl="0" eaLnBrk="1" fontAlgn="base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</a:rPr>
              <a:t>RESGATE DOS VALORES CLÁSSICOS</a:t>
            </a:r>
          </a:p>
          <a:p>
            <a:pPr marL="342900" marR="0" lvl="0" indent="-342900" algn="ctr" defTabSz="914400" rtl="0" eaLnBrk="1" fontAlgn="base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rial Narrow" panose="020B0606020202030204" pitchFamily="34" charset="0"/>
            </a:endParaRPr>
          </a:p>
          <a:p>
            <a:pPr marR="0" lvl="0" algn="just" defTabSz="914400" rtl="0" eaLnBrk="1" fontAlgn="base" latinLnBrk="0" hangingPunct="1"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No </a:t>
            </a:r>
            <a:r>
              <a:rPr kumimoji="0" lang="en-US" alt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Parnasianismo</a:t>
            </a:r>
            <a:r>
              <a:rPr kumimoji="0" lang="en-US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, </a:t>
            </a:r>
            <a:r>
              <a:rPr kumimoji="0" lang="en-US" alt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como</a:t>
            </a:r>
            <a:r>
              <a:rPr kumimoji="0" lang="en-US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 no </a:t>
            </a:r>
            <a:r>
              <a:rPr kumimoji="0" lang="en-US" alt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Classicismo</a:t>
            </a:r>
            <a:r>
              <a:rPr kumimoji="0" lang="en-US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, </a:t>
            </a:r>
            <a:r>
              <a:rPr kumimoji="0" lang="en-US" alt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também</a:t>
            </a:r>
            <a:r>
              <a:rPr kumimoji="0" lang="en-US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 se </a:t>
            </a:r>
            <a:r>
              <a:rPr kumimoji="0" lang="en-US" alt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voltou</a:t>
            </a:r>
            <a:r>
              <a:rPr kumimoji="0" lang="en-US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 à </a:t>
            </a:r>
            <a:r>
              <a:rPr kumimoji="0" lang="en-US" alt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Antiguidade</a:t>
            </a:r>
            <a:r>
              <a:rPr kumimoji="0" lang="en-US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en-US" alt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greco-romana</a:t>
            </a:r>
            <a:r>
              <a:rPr kumimoji="0" lang="en-US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, </a:t>
            </a:r>
            <a:r>
              <a:rPr kumimoji="0" lang="en-US" alt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tida</a:t>
            </a:r>
            <a:r>
              <a:rPr kumimoji="0" lang="en-US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en-US" alt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como</a:t>
            </a:r>
            <a:r>
              <a:rPr kumimoji="0" lang="en-US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en-US" alt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modelo</a:t>
            </a:r>
            <a:r>
              <a:rPr kumimoji="0" lang="en-US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 de </a:t>
            </a:r>
            <a:r>
              <a:rPr kumimoji="0" lang="en-US" alt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perfeição</a:t>
            </a:r>
            <a:r>
              <a:rPr kumimoji="0" lang="en-US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 e </a:t>
            </a:r>
            <a:r>
              <a:rPr kumimoji="0" lang="en-US" alt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beleza</a:t>
            </a:r>
            <a:r>
              <a:rPr kumimoji="0" lang="en-US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.</a:t>
            </a:r>
          </a:p>
        </p:txBody>
      </p:sp>
      <p:pic>
        <p:nvPicPr>
          <p:cNvPr id="6" name="Imagem 5" descr="Uma imagem contendo pessoa, escultura, mulher, edifício&#10;&#10;Descrição gerada automaticamente">
            <a:extLst>
              <a:ext uri="{FF2B5EF4-FFF2-40B4-BE49-F238E27FC236}">
                <a16:creationId xmlns:a16="http://schemas.microsoft.com/office/drawing/2014/main" id="{0971FB7F-5A2B-4236-A824-E00DA12D47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01" r="15711" b="-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BF9A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3" name="CaixaDeTexto 4">
            <a:extLst>
              <a:ext uri="{FF2B5EF4-FFF2-40B4-BE49-F238E27FC236}">
                <a16:creationId xmlns:a16="http://schemas.microsoft.com/office/drawing/2014/main" id="{6629EC94-9497-4DED-B5C9-1DD8F5E3D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981" y="1196752"/>
            <a:ext cx="5081780" cy="5544616"/>
          </a:xfrm>
          <a:prstGeom prst="rect">
            <a:avLst/>
          </a:prstGeom>
          <a:solidFill>
            <a:srgbClr val="002060"/>
          </a:solidFill>
          <a:effectLst>
            <a:glow rad="177800">
              <a:srgbClr val="00B0F0">
                <a:alpha val="83000"/>
              </a:srgbClr>
            </a:glow>
          </a:effectLst>
        </p:spPr>
        <p:txBody>
          <a:bodyPr vert="horz" lIns="91440" tIns="108000" rIns="91440" bIns="45720" rtlCol="0">
            <a:normAutofit fontScale="25000" lnSpcReduction="20000"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6400" b="1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" Plena </a:t>
            </a:r>
            <a:r>
              <a:rPr kumimoji="0" lang="en-US" altLang="pt-BR" sz="6400" b="1" i="0" u="none" strike="noStrike" kern="1200" cap="none" spc="0" normalizeH="0" baseline="0" noProof="0" dirty="0" err="1">
                <a:ln>
                  <a:noFill/>
                </a:ln>
                <a:solidFill>
                  <a:srgbClr val="102766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nudez</a:t>
            </a:r>
            <a:r>
              <a:rPr kumimoji="0" lang="en-US" altLang="pt-BR" sz="6400" b="1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”</a:t>
            </a:r>
          </a:p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                    </a:t>
            </a:r>
            <a:r>
              <a:rPr kumimoji="0" lang="en-US" altLang="pt-B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(Raimundo Correia)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Eu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amo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os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gregos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tipos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de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escultura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: 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Pagãs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nuas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no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mármore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entalhadas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; 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não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essas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produções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que a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estufa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escura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das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modas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cria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tortas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e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enfezadas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pt-BR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Quero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em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pleno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esplendor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viço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e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frescura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os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corpos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nus; as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linhas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onduladas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livres: da carne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exuberante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e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pura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todas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as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saliências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destacadas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... 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pt-BR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Não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quero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a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Vênus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opulenta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e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bela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de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luxuriantes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formas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entrevê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-la 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da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transparente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túnica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através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: 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pt-BR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Quero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vê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-la,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sem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pejo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sem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receios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os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braços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nus, o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dorso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nu,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os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seios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nus...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toda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nua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da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cabeça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aos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pés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4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4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4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4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4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4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4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4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74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74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74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74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74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74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74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74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animBg="1"/>
      <p:bldP spid="174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zebra, mesa, bolo, tecido&#10;&#10;Descrição gerada automaticamente">
            <a:extLst>
              <a:ext uri="{FF2B5EF4-FFF2-40B4-BE49-F238E27FC236}">
                <a16:creationId xmlns:a16="http://schemas.microsoft.com/office/drawing/2014/main" id="{461176C2-2E42-4608-ADCF-C13B4A8AC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00" r="-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" name="Retângulo 6">
            <a:extLst>
              <a:ext uri="{FF2B5EF4-FFF2-40B4-BE49-F238E27FC236}">
                <a16:creationId xmlns:a16="http://schemas.microsoft.com/office/drawing/2014/main" id="{1893D44E-0C16-40D6-9C76-61AC1BD96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0272" y="6453336"/>
            <a:ext cx="264636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Imagem</a:t>
            </a:r>
            <a:r>
              <a:rPr kumimoji="0" lang="en-US" alt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kumimoji="0" lang="en-US" altLang="pt-B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Vênus</a:t>
            </a:r>
            <a:r>
              <a:rPr kumimoji="0" lang="en-US" alt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altLang="pt-B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deusa</a:t>
            </a:r>
            <a:r>
              <a:rPr kumimoji="0" lang="en-US" alt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 </a:t>
            </a:r>
            <a:r>
              <a:rPr kumimoji="0" lang="en-US" altLang="pt-B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amor</a:t>
            </a:r>
            <a:r>
              <a:rPr kumimoji="0" lang="en-US" alt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0258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Espaço Reservado para Conteúdo 2">
            <a:extLst>
              <a:ext uri="{FF2B5EF4-FFF2-40B4-BE49-F238E27FC236}">
                <a16:creationId xmlns:a16="http://schemas.microsoft.com/office/drawing/2014/main" id="{0B848E9B-F036-42CD-887D-DADB4758D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88" y="981075"/>
            <a:ext cx="8785100" cy="1007765"/>
          </a:xfrm>
          <a:solidFill>
            <a:schemeClr val="bg1"/>
          </a:solidFill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pt-BR" sz="2400" dirty="0">
                <a:highlight>
                  <a:srgbClr val="FFFF00"/>
                </a:highlight>
                <a:latin typeface="Arial" charset="0"/>
                <a:cs typeface="Arial" charset="0"/>
              </a:rPr>
              <a:t>Esteticismo</a:t>
            </a:r>
            <a:r>
              <a:rPr lang="pt-BR" sz="2400" dirty="0">
                <a:latin typeface="Arial" charset="0"/>
                <a:cs typeface="Arial" charset="0"/>
              </a:rPr>
              <a:t> – Os poetas parnasianos preocupavam-se com o belo, </a:t>
            </a:r>
            <a:r>
              <a:rPr lang="pt-BR" sz="2400" b="1" dirty="0">
                <a:latin typeface="Arial" charset="0"/>
                <a:cs typeface="Arial" charset="0"/>
              </a:rPr>
              <a:t>com a parte estética</a:t>
            </a:r>
            <a:r>
              <a:rPr lang="pt-BR" sz="2400" dirty="0">
                <a:latin typeface="Arial" charset="0"/>
                <a:cs typeface="Arial" charset="0"/>
              </a:rPr>
              <a:t>, daí a palavra </a:t>
            </a:r>
            <a:r>
              <a:rPr lang="pt-BR" sz="2400" u="sng" dirty="0">
                <a:latin typeface="Arial" charset="0"/>
                <a:cs typeface="Arial" charset="0"/>
              </a:rPr>
              <a:t>esteticismo</a:t>
            </a:r>
            <a:r>
              <a:rPr lang="pt-BR" sz="2800" dirty="0"/>
              <a:t>.</a:t>
            </a:r>
            <a:r>
              <a:rPr lang="pt-BR" sz="2800" dirty="0">
                <a:latin typeface="Arial" charset="0"/>
                <a:cs typeface="Arial" charset="0"/>
              </a:rPr>
              <a:t> </a:t>
            </a:r>
            <a:endParaRPr lang="pt-BR" sz="2800" b="1" u="sng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9459" name="CaixaDeTexto 3">
            <a:extLst>
              <a:ext uri="{FF2B5EF4-FFF2-40B4-BE49-F238E27FC236}">
                <a16:creationId xmlns:a16="http://schemas.microsoft.com/office/drawing/2014/main" id="{186F19D2-9435-4BA2-9A78-45AAEB207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888"/>
            <a:ext cx="878510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Arte pela arte</a:t>
            </a:r>
            <a:endParaRPr kumimoji="0" lang="pt-BR" altLang="pt-BR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F440E6-0DBF-4FFC-A238-E665C9E39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446728"/>
            <a:ext cx="4752652" cy="4031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A um poeta     </a:t>
            </a: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(Olavo Bilac)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onotype Corsiva" panose="03010101010201010101" pitchFamily="66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Longe do estéril turbilhão da rua,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Beneditino, escreve! No aconchego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Do claustro, na paciência e no sossego,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Trabalha, e teima, e lima, e sofre, e sua!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onotype Corsiva" panose="03010101010201010101" pitchFamily="66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Mas que na forma se disfarce o emprego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Do esforço; e a trama viva se construa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De tal modo, que  a imagem fique  nua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Rica mas sóbria, como um templo grego</a:t>
            </a: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otype Corsiva" panose="03010101010201010101" pitchFamily="66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73B9DF1-1229-4786-B961-E3549794C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3587" y="3123836"/>
            <a:ext cx="4320413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Não se mostre na fábrica o suplício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Do mestre. E, natural, o efeito agrade,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Sem lembrar os andaimes do edifício: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onotype Corsiva" panose="03010101010201010101" pitchFamily="66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Porque  a Beleza, gêmea da Verdade,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Arte pura, inimiga do artifício,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É a força e a graça  na simplicidade.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02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024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 animBg="1"/>
      <p:bldP spid="19459" grpId="0" animBg="1"/>
      <p:bldP spid="4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ço Reservado para Conteúdo 2">
            <a:extLst>
              <a:ext uri="{FF2B5EF4-FFF2-40B4-BE49-F238E27FC236}">
                <a16:creationId xmlns:a16="http://schemas.microsoft.com/office/drawing/2014/main" id="{317D3382-5B79-4A7D-A685-A0A34CE3E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08720"/>
            <a:ext cx="8784976" cy="5616624"/>
          </a:xfrm>
          <a:solidFill>
            <a:schemeClr val="bg1"/>
          </a:solidFill>
          <a:ln>
            <a:noFill/>
          </a:ln>
          <a:effectLst>
            <a:glow rad="1358900">
              <a:srgbClr val="B88C0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just">
              <a:buFont typeface="Arial" charset="0"/>
              <a:buChar char="•"/>
              <a:defRPr/>
            </a:pPr>
            <a:r>
              <a:rPr lang="pt-BR" sz="2400" dirty="0">
                <a:latin typeface="Arial" charset="0"/>
                <a:cs typeface="Arial" charset="0"/>
              </a:rPr>
              <a:t>A maior preocupação dos poetas parnasianos era com</a:t>
            </a:r>
          </a:p>
          <a:p>
            <a:pPr marL="0" indent="0" algn="just">
              <a:buNone/>
              <a:defRPr/>
            </a:pPr>
            <a:r>
              <a:rPr lang="pt-BR" sz="2400" dirty="0">
                <a:solidFill>
                  <a:srgbClr val="FF0000"/>
                </a:solidFill>
                <a:latin typeface="Arial" charset="0"/>
                <a:cs typeface="Arial" charset="0"/>
              </a:rPr>
              <a:t>a forma</a:t>
            </a:r>
            <a:r>
              <a:rPr lang="pt-BR" sz="2400" dirty="0">
                <a:latin typeface="Arial" charset="0"/>
                <a:cs typeface="Arial" charset="0"/>
              </a:rPr>
              <a:t>, o conteúdo ficava em segundo plano. </a:t>
            </a:r>
          </a:p>
          <a:p>
            <a:pPr marL="0" indent="0" algn="just">
              <a:buNone/>
              <a:defRPr/>
            </a:pPr>
            <a:endParaRPr lang="pt-BR" sz="2400" u="sng" dirty="0">
              <a:latin typeface="Arial" charset="0"/>
              <a:cs typeface="Arial" charset="0"/>
            </a:endParaRPr>
          </a:p>
          <a:p>
            <a:pPr marL="0" indent="0" algn="just">
              <a:buNone/>
              <a:defRPr/>
            </a:pPr>
            <a:r>
              <a:rPr lang="pt-BR" sz="2400" u="sng" dirty="0">
                <a:latin typeface="Arial" charset="0"/>
                <a:cs typeface="Arial" charset="0"/>
              </a:rPr>
              <a:t>O importante era: </a:t>
            </a:r>
            <a:r>
              <a:rPr lang="pt-BR" sz="2400" b="1" u="sng" dirty="0">
                <a:solidFill>
                  <a:srgbClr val="FF0000"/>
                </a:solidFill>
                <a:latin typeface="Arial" charset="0"/>
                <a:cs typeface="Arial" charset="0"/>
              </a:rPr>
              <a:t>a palavra, a aparência e a sonoridade</a:t>
            </a:r>
            <a:r>
              <a:rPr lang="pt-BR" sz="2400" b="1" dirty="0">
                <a:latin typeface="Arial" charset="0"/>
                <a:cs typeface="Arial" charset="0"/>
              </a:rPr>
              <a:t>.  </a:t>
            </a:r>
          </a:p>
          <a:p>
            <a:pPr marL="0" indent="0" algn="just">
              <a:buNone/>
              <a:defRPr/>
            </a:pPr>
            <a:endParaRPr lang="pt-BR" sz="2400" dirty="0">
              <a:latin typeface="Arial" charset="0"/>
              <a:cs typeface="Arial" charset="0"/>
            </a:endParaRPr>
          </a:p>
          <a:p>
            <a:pPr algn="just">
              <a:defRPr/>
            </a:pPr>
            <a:r>
              <a:rPr lang="pt-BR" sz="2400" dirty="0">
                <a:latin typeface="Arial" charset="0"/>
                <a:cs typeface="Arial" charset="0"/>
              </a:rPr>
              <a:t>A preocupação formal os levou a ser conhecidos como “</a:t>
            </a:r>
            <a:r>
              <a:rPr lang="pt-BR" sz="2400" dirty="0">
                <a:highlight>
                  <a:srgbClr val="FFFF00"/>
                </a:highlight>
                <a:latin typeface="Arial" charset="0"/>
                <a:cs typeface="Arial" charset="0"/>
              </a:rPr>
              <a:t>poetas de dicionário</a:t>
            </a:r>
            <a:r>
              <a:rPr lang="pt-BR" sz="2400" dirty="0">
                <a:latin typeface="Arial" charset="0"/>
                <a:cs typeface="Arial" charset="0"/>
              </a:rPr>
              <a:t>”</a:t>
            </a:r>
            <a:r>
              <a:rPr lang="pt-BR" sz="2800" dirty="0">
                <a:latin typeface="Arial" charset="0"/>
                <a:cs typeface="Arial" charset="0"/>
              </a:rPr>
              <a:t>. </a:t>
            </a:r>
          </a:p>
          <a:p>
            <a:pPr marL="0" indent="0" algn="just">
              <a:buNone/>
              <a:defRPr/>
            </a:pPr>
            <a:endParaRPr lang="pt-BR" sz="2800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r>
              <a:rPr lang="pt-BR" sz="2800" dirty="0"/>
              <a:t>                     </a:t>
            </a:r>
            <a:r>
              <a:rPr lang="pt-BR" sz="2800" b="1" dirty="0">
                <a:solidFill>
                  <a:srgbClr val="FF0000"/>
                </a:solidFill>
                <a:latin typeface="Monotype Corsiva" pitchFamily="66" charset="0"/>
              </a:rPr>
              <a:t>“Quero que a estrofe cristalina,</a:t>
            </a:r>
            <a:br>
              <a:rPr lang="pt-BR" sz="2800" b="1" dirty="0">
                <a:solidFill>
                  <a:srgbClr val="FF0000"/>
                </a:solidFill>
                <a:latin typeface="Monotype Corsiva" pitchFamily="66" charset="0"/>
              </a:rPr>
            </a:br>
            <a:r>
              <a:rPr lang="pt-BR" sz="2800" b="1" dirty="0">
                <a:solidFill>
                  <a:srgbClr val="FF0000"/>
                </a:solidFill>
                <a:latin typeface="Monotype Corsiva" pitchFamily="66" charset="0"/>
              </a:rPr>
              <a:t>                              Dobrado ao jeito</a:t>
            </a:r>
            <a:br>
              <a:rPr lang="pt-BR" sz="2800" b="1" dirty="0">
                <a:solidFill>
                  <a:srgbClr val="FF0000"/>
                </a:solidFill>
                <a:latin typeface="Monotype Corsiva" pitchFamily="66" charset="0"/>
              </a:rPr>
            </a:br>
            <a:r>
              <a:rPr lang="pt-BR" sz="2800" b="1" dirty="0">
                <a:solidFill>
                  <a:srgbClr val="FF0000"/>
                </a:solidFill>
                <a:latin typeface="Monotype Corsiva" pitchFamily="66" charset="0"/>
              </a:rPr>
              <a:t>                      Do ourives, saia da oficina,</a:t>
            </a:r>
            <a:br>
              <a:rPr lang="pt-BR" sz="2800" b="1" dirty="0">
                <a:solidFill>
                  <a:srgbClr val="FF0000"/>
                </a:solidFill>
                <a:latin typeface="Monotype Corsiva" pitchFamily="66" charset="0"/>
              </a:rPr>
            </a:br>
            <a:r>
              <a:rPr lang="pt-BR" sz="2800" b="1" dirty="0">
                <a:solidFill>
                  <a:srgbClr val="FF0000"/>
                </a:solidFill>
                <a:latin typeface="Monotype Corsiva" pitchFamily="66" charset="0"/>
              </a:rPr>
              <a:t>                               Sem um defeito ...”       </a:t>
            </a:r>
            <a:r>
              <a:rPr lang="pt-BR" sz="2400" b="1" dirty="0">
                <a:latin typeface="Monotype Corsiva" pitchFamily="66" charset="0"/>
              </a:rPr>
              <a:t>(</a:t>
            </a:r>
            <a:r>
              <a:rPr lang="pt-BR" sz="2400" dirty="0">
                <a:latin typeface="Monotype Corsiva" pitchFamily="66" charset="0"/>
              </a:rPr>
              <a:t>Olavo Bilac)</a:t>
            </a:r>
            <a:r>
              <a:rPr lang="pt-BR" sz="2800" dirty="0"/>
              <a:t> </a:t>
            </a:r>
            <a:endParaRPr lang="pt-BR" sz="2800" dirty="0">
              <a:latin typeface="Arial" charset="0"/>
              <a:cs typeface="Arial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1CF3D9-434A-40A0-B956-FB871C60D655}"/>
              </a:ext>
            </a:extLst>
          </p:cNvPr>
          <p:cNvSpPr txBox="1"/>
          <p:nvPr/>
        </p:nvSpPr>
        <p:spPr>
          <a:xfrm>
            <a:off x="899592" y="188640"/>
            <a:ext cx="7344816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uLnTx/>
                <a:uFillTx/>
                <a:latin typeface="Arial" charset="0"/>
                <a:ea typeface="+mn-ea"/>
                <a:cs typeface="Arial" charset="0"/>
              </a:rPr>
              <a:t>Perfeição formal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00"/>
              </a:highligh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843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843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0" fill="hold"/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0" fill="hold"/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0" fill="hold"/>
                                        <p:tgtEl>
                                          <p:spTgt spid="18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0" fill="hold"/>
                                        <p:tgtEl>
                                          <p:spTgt spid="18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Espaço Reservado para Conteúdo 2">
            <a:extLst>
              <a:ext uri="{FF2B5EF4-FFF2-40B4-BE49-F238E27FC236}">
                <a16:creationId xmlns:a16="http://schemas.microsoft.com/office/drawing/2014/main" id="{13AC69BD-D9CA-458F-9411-73278790D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979"/>
            <a:ext cx="9144000" cy="6844021"/>
          </a:xfrm>
          <a:solidFill>
            <a:schemeClr val="bg1"/>
          </a:solidFill>
        </p:spPr>
        <p:txBody>
          <a:bodyPr/>
          <a:lstStyle/>
          <a:p>
            <a:pPr marL="0" indent="0" algn="just"/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Ao contrário da liberdade Romântica, de versos livres e brancos, não rimados, </a:t>
            </a:r>
            <a:r>
              <a:rPr lang="pt-BR" altLang="pt-BR" sz="2400" dirty="0">
                <a:highlight>
                  <a:srgbClr val="00FFFF"/>
                </a:highlight>
                <a:latin typeface="Arial Narrow" panose="020B0606020202030204" pitchFamily="34" charset="0"/>
                <a:cs typeface="Arial" panose="020B0604020202020204" pitchFamily="34" charset="0"/>
              </a:rPr>
              <a:t>os parnasianos </a:t>
            </a: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valorizava rimas, principalmente as rimas ricas e raras. </a:t>
            </a:r>
          </a:p>
          <a:p>
            <a:pPr marL="0" indent="0"/>
            <a:endParaRPr lang="pt-BR" altLang="pt-B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altLang="pt-BR" sz="2500" b="1" dirty="0">
                <a:latin typeface="Arial Narrow" panose="020B0606020202030204" pitchFamily="34" charset="0"/>
                <a:cs typeface="Arial" panose="020B0604020202020204" pitchFamily="34" charset="0"/>
              </a:rPr>
              <a:t>As rimas </a:t>
            </a:r>
            <a:r>
              <a:rPr lang="pt-BR" altLang="pt-BR" sz="2500" b="1" u="sng" dirty="0">
                <a:highlight>
                  <a:srgbClr val="FFFF00"/>
                </a:highlight>
                <a:latin typeface="Arial Narrow" panose="020B0606020202030204" pitchFamily="34" charset="0"/>
                <a:cs typeface="Arial" panose="020B0604020202020204" pitchFamily="34" charset="0"/>
              </a:rPr>
              <a:t>ricas</a:t>
            </a:r>
            <a:r>
              <a:rPr lang="pt-BR" altLang="pt-BR" sz="2500" b="1" dirty="0">
                <a:latin typeface="Arial Narrow" panose="020B0606020202030204" pitchFamily="34" charset="0"/>
                <a:cs typeface="Arial" panose="020B0604020202020204" pitchFamily="34" charset="0"/>
              </a:rPr>
              <a:t> ocorrem em palavras rimadas pertencentes a classes </a:t>
            </a:r>
            <a:r>
              <a:rPr lang="pt-BR" altLang="pt-BR" sz="2500" b="1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gramaticais diferentes</a:t>
            </a:r>
            <a:r>
              <a:rPr lang="pt-BR" altLang="pt-BR" sz="2500" b="1" dirty="0">
                <a:latin typeface="Arial Narrow" panose="020B060602020203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pt-BR" altLang="pt-B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Monotype Corsiva" panose="03010101010201010101" pitchFamily="66" charset="0"/>
              </a:rPr>
              <a:t>                    </a:t>
            </a:r>
            <a:r>
              <a:rPr lang="pt-BR" altLang="pt-BR" sz="2000" b="1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“</a:t>
            </a:r>
            <a:r>
              <a:rPr lang="pt-BR" altLang="pt-BR" sz="2000" b="1" dirty="0">
                <a:solidFill>
                  <a:srgbClr val="C00000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Sonha ... Porém de súbito a </a:t>
            </a:r>
            <a:r>
              <a:rPr lang="pt-BR" altLang="pt-BR" sz="2000" b="1" dirty="0">
                <a:solidFill>
                  <a:srgbClr val="000000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violento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rgbClr val="C00000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                   Abalo acorda. Em torno as folhas bolem ...</a:t>
            </a:r>
            <a:br>
              <a:rPr lang="pt-BR" altLang="pt-BR" sz="2000" b="1" dirty="0">
                <a:solidFill>
                  <a:srgbClr val="C00000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</a:br>
            <a:r>
              <a:rPr lang="pt-BR" altLang="pt-BR" sz="2000" b="1" dirty="0">
                <a:solidFill>
                  <a:srgbClr val="C00000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                   É o vento! E o ninho lhe arrebata o </a:t>
            </a:r>
            <a:r>
              <a:rPr lang="pt-BR" altLang="pt-BR" sz="2000" b="1" dirty="0">
                <a:solidFill>
                  <a:srgbClr val="000000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vento</a:t>
            </a:r>
            <a:r>
              <a:rPr lang="pt-BR" altLang="pt-BR" sz="2000" b="1" dirty="0">
                <a:solidFill>
                  <a:srgbClr val="C00000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”.      </a:t>
            </a:r>
            <a:r>
              <a:rPr lang="pt-BR" altLang="pt-BR" sz="2000" dirty="0">
                <a:latin typeface="Monotype Corsiva" panose="03010101010201010101" pitchFamily="66" charset="0"/>
              </a:rPr>
              <a:t>(</a:t>
            </a:r>
            <a:r>
              <a:rPr lang="pt-BR" altLang="pt-BR" sz="1800" dirty="0"/>
              <a:t>Alberto de Oliveira) </a:t>
            </a:r>
          </a:p>
          <a:p>
            <a:endParaRPr lang="pt-BR" altLang="pt-BR" sz="1500" dirty="0"/>
          </a:p>
          <a:p>
            <a:pPr algn="just"/>
            <a:r>
              <a:rPr lang="pt-BR" altLang="pt-BR" sz="2100" dirty="0">
                <a:latin typeface="Arial" panose="020B0604020202020204" pitchFamily="34" charset="0"/>
                <a:cs typeface="Arial" panose="020B0604020202020204" pitchFamily="34" charset="0"/>
              </a:rPr>
              <a:t>As rimas </a:t>
            </a:r>
            <a:r>
              <a:rPr lang="pt-BR" altLang="pt-BR" sz="2100" u="sng" dirty="0">
                <a:latin typeface="Arial" panose="020B0604020202020204" pitchFamily="34" charset="0"/>
                <a:cs typeface="Arial" panose="020B0604020202020204" pitchFamily="34" charset="0"/>
              </a:rPr>
              <a:t>raras ou perfeitas</a:t>
            </a:r>
            <a:r>
              <a:rPr lang="pt-BR" altLang="pt-BR" sz="2100" dirty="0">
                <a:latin typeface="Arial" panose="020B0604020202020204" pitchFamily="34" charset="0"/>
                <a:cs typeface="Arial" panose="020B0604020202020204" pitchFamily="34" charset="0"/>
              </a:rPr>
              <a:t> dão-se em palavras rimadas que apresentam terminações incomuns:  </a:t>
            </a:r>
          </a:p>
          <a:p>
            <a:endParaRPr lang="pt-BR" altLang="pt-BR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                        “</a:t>
            </a:r>
            <a:r>
              <a:rPr lang="pt-BR" altLang="pt-BR" sz="2200" b="1" dirty="0">
                <a:solidFill>
                  <a:srgbClr val="C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Arial" panose="020B0604020202020204" pitchFamily="34" charset="0"/>
              </a:rPr>
              <a:t>Que ouço ao longe o oráculo de </a:t>
            </a:r>
            <a:r>
              <a:rPr lang="pt-BR" altLang="pt-BR" sz="2200" b="1" u="sng" dirty="0">
                <a:solidFill>
                  <a:srgbClr val="0033CC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Arial" panose="020B0604020202020204" pitchFamily="34" charset="0"/>
              </a:rPr>
              <a:t>Elêusis.</a:t>
            </a:r>
            <a:br>
              <a:rPr lang="pt-BR" altLang="pt-BR" sz="2200" b="1" dirty="0">
                <a:solidFill>
                  <a:srgbClr val="C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Arial" panose="020B0604020202020204" pitchFamily="34" charset="0"/>
              </a:rPr>
            </a:br>
            <a:r>
              <a:rPr lang="pt-BR" altLang="pt-BR" sz="2200" b="1" dirty="0">
                <a:solidFill>
                  <a:srgbClr val="C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Arial" panose="020B0604020202020204" pitchFamily="34" charset="0"/>
              </a:rPr>
              <a:t>                  Se um dia eu fosse teu e fosses minha,</a:t>
            </a:r>
            <a:br>
              <a:rPr lang="pt-BR" altLang="pt-BR" sz="2200" b="1" dirty="0">
                <a:solidFill>
                  <a:srgbClr val="C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Arial" panose="020B0604020202020204" pitchFamily="34" charset="0"/>
              </a:rPr>
            </a:br>
            <a:r>
              <a:rPr lang="pt-BR" altLang="pt-BR" sz="2200" b="1" dirty="0">
                <a:solidFill>
                  <a:srgbClr val="C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Arial" panose="020B0604020202020204" pitchFamily="34" charset="0"/>
              </a:rPr>
              <a:t>                 O nosso amor conceberia um mundo</a:t>
            </a:r>
            <a:br>
              <a:rPr lang="pt-BR" altLang="pt-BR" sz="2200" b="1" dirty="0">
                <a:solidFill>
                  <a:srgbClr val="C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Arial" panose="020B0604020202020204" pitchFamily="34" charset="0"/>
              </a:rPr>
            </a:br>
            <a:r>
              <a:rPr lang="pt-BR" altLang="pt-BR" sz="2200" b="1" dirty="0">
                <a:solidFill>
                  <a:srgbClr val="C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Arial" panose="020B0604020202020204" pitchFamily="34" charset="0"/>
              </a:rPr>
              <a:t>                 E de teu ventre nasceriam </a:t>
            </a:r>
            <a:r>
              <a:rPr lang="pt-BR" altLang="pt-BR" sz="2200" b="1" u="sng" dirty="0">
                <a:solidFill>
                  <a:srgbClr val="0033CC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Arial" panose="020B0604020202020204" pitchFamily="34" charset="0"/>
              </a:rPr>
              <a:t>deuses</a:t>
            </a:r>
            <a:r>
              <a:rPr lang="pt-BR" altLang="pt-BR" sz="2200" b="1" dirty="0">
                <a:solidFill>
                  <a:srgbClr val="C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Arial" panose="020B0604020202020204" pitchFamily="34" charset="0"/>
              </a:rPr>
              <a:t>”. </a:t>
            </a:r>
            <a:r>
              <a:rPr lang="pt-BR" altLang="pt-BR" sz="2000" b="1" dirty="0">
                <a:solidFill>
                  <a:srgbClr val="C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Arial" panose="020B0604020202020204" pitchFamily="34" charset="0"/>
              </a:rPr>
              <a:t> </a:t>
            </a:r>
            <a:r>
              <a:rPr lang="pt-BR" altLang="pt-BR" sz="2000" b="1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   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Raul de </a:t>
            </a:r>
            <a:r>
              <a:rPr lang="pt-BR" alt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Leôni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altLang="pt-BR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altLang="pt-BR" b="1" dirty="0"/>
              <a:t> </a:t>
            </a:r>
            <a:endParaRPr lang="pt-BR" alt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945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945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0" fill="hold"/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0" fill="hold"/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0" fill="hold"/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0" fill="hold"/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0" fill="hold"/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0" fill="hold"/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0" fill="hold"/>
                                        <p:tgtEl>
                                          <p:spTgt spid="19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0" fill="hold"/>
                                        <p:tgtEl>
                                          <p:spTgt spid="19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Espaço Reservado para Conteúdo 2">
            <a:extLst>
              <a:ext uri="{FF2B5EF4-FFF2-40B4-BE49-F238E27FC236}">
                <a16:creationId xmlns:a16="http://schemas.microsoft.com/office/drawing/2014/main" id="{8A3AF80D-63C5-4F64-AE0B-0FB5B9DA2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07" y="1268760"/>
            <a:ext cx="8600673" cy="4896544"/>
          </a:xfr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>
              <a:lnSpc>
                <a:spcPct val="150000"/>
              </a:lnSpc>
              <a:buFont typeface="Arial" charset="0"/>
              <a:buChar char="•"/>
              <a:defRPr/>
            </a:pPr>
            <a:r>
              <a:rPr lang="pt-BR" sz="28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‘Alberto de Oliveira’: </a:t>
            </a:r>
            <a:r>
              <a:rPr lang="pt-BR" sz="2800" i="1" dirty="0"/>
              <a:t>(1857-1937</a:t>
            </a:r>
            <a:r>
              <a:rPr lang="pt-BR" sz="2800" dirty="0"/>
              <a:t>) </a:t>
            </a:r>
            <a:r>
              <a:rPr lang="pt-BR" sz="1800" dirty="0">
                <a:latin typeface="Arial" charset="0"/>
                <a:cs typeface="Arial" charset="0"/>
              </a:rPr>
              <a:t>publicou seu primeiro livro de poesia, </a:t>
            </a:r>
            <a:r>
              <a:rPr lang="pt-BR" sz="1800" i="1" dirty="0">
                <a:latin typeface="Arial" charset="0"/>
                <a:cs typeface="Arial" charset="0"/>
              </a:rPr>
              <a:t>"</a:t>
            </a:r>
            <a:r>
              <a:rPr lang="pt-BR" sz="1800" dirty="0">
                <a:highlight>
                  <a:srgbClr val="FFFF00"/>
                </a:highlight>
                <a:latin typeface="Arial" charset="0"/>
                <a:cs typeface="Arial" charset="0"/>
              </a:rPr>
              <a:t>Canções Românticas</a:t>
            </a:r>
            <a:r>
              <a:rPr lang="pt-BR" sz="1800" i="1" dirty="0">
                <a:latin typeface="Arial" charset="0"/>
                <a:cs typeface="Arial" charset="0"/>
              </a:rPr>
              <a:t>", em 1878.</a:t>
            </a:r>
            <a:r>
              <a:rPr lang="pt-BR" sz="2000" dirty="0">
                <a:latin typeface="Arial" charset="0"/>
                <a:cs typeface="Arial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pt-BR" sz="2000" b="1" u="sng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  <a:p>
            <a:pPr>
              <a:lnSpc>
                <a:spcPct val="150000"/>
              </a:lnSpc>
              <a:buFont typeface="Arial" charset="0"/>
              <a:buChar char="•"/>
              <a:defRPr/>
            </a:pPr>
            <a:r>
              <a:rPr lang="pt-BR" sz="28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‘Olavo Bilac’: </a:t>
            </a:r>
            <a:r>
              <a:rPr lang="pt-BR" sz="2800" dirty="0"/>
              <a:t> (1865-1918):</a:t>
            </a:r>
            <a:r>
              <a:rPr lang="pt-BR" sz="1800" dirty="0">
                <a:latin typeface="Arial" charset="0"/>
                <a:cs typeface="Arial" charset="0"/>
              </a:rPr>
              <a:t> o “Príncipe dos Poetas Brasileiros" une conteúdo </a:t>
            </a:r>
            <a:r>
              <a:rPr lang="pt-BR" sz="1800" b="1" dirty="0">
                <a:highlight>
                  <a:srgbClr val="FFFF00"/>
                </a:highlight>
                <a:latin typeface="Arial" charset="0"/>
                <a:cs typeface="Arial" charset="0"/>
              </a:rPr>
              <a:t>emotivo e linguagem clássica</a:t>
            </a:r>
            <a:r>
              <a:rPr lang="pt-BR" sz="1800" dirty="0">
                <a:latin typeface="Arial" charset="0"/>
                <a:cs typeface="Arial" charset="0"/>
              </a:rPr>
              <a:t>.</a:t>
            </a:r>
            <a:r>
              <a:rPr lang="pt-BR" sz="18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pt-BR" sz="1800" b="1" u="sng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  <a:p>
            <a:pPr>
              <a:lnSpc>
                <a:spcPct val="150000"/>
              </a:lnSpc>
              <a:buFont typeface="Arial" charset="0"/>
              <a:buChar char="•"/>
              <a:defRPr/>
            </a:pPr>
            <a:r>
              <a:rPr lang="pt-BR" sz="28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‘Raimundo Correia’ </a:t>
            </a:r>
            <a:r>
              <a:rPr lang="pt-BR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:</a:t>
            </a:r>
            <a:r>
              <a:rPr lang="pt-BR" sz="2800" dirty="0"/>
              <a:t> (1859-1911): </a:t>
            </a:r>
            <a:r>
              <a:rPr lang="pt-BR" sz="1800" dirty="0">
                <a:latin typeface="Arial" charset="0"/>
                <a:cs typeface="Arial" charset="0"/>
              </a:rPr>
              <a:t>sua poesia parnasiana caracteriza-se por extremo </a:t>
            </a:r>
            <a:r>
              <a:rPr lang="pt-BR" sz="1800" b="1" dirty="0">
                <a:highlight>
                  <a:srgbClr val="FFFF00"/>
                </a:highlight>
                <a:latin typeface="Arial" charset="0"/>
                <a:cs typeface="Arial" charset="0"/>
              </a:rPr>
              <a:t>rigor métrico e plasticidade</a:t>
            </a:r>
            <a:r>
              <a:rPr lang="pt-BR" sz="1800" dirty="0">
                <a:latin typeface="Arial" charset="0"/>
                <a:cs typeface="Arial" charset="0"/>
              </a:rPr>
              <a:t>.</a:t>
            </a:r>
            <a:r>
              <a:rPr lang="pt-BR" sz="18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EB5320F-772A-406E-A085-0BAB66042522}"/>
              </a:ext>
            </a:extLst>
          </p:cNvPr>
          <p:cNvSpPr txBox="1"/>
          <p:nvPr/>
        </p:nvSpPr>
        <p:spPr>
          <a:xfrm>
            <a:off x="323528" y="188640"/>
            <a:ext cx="8208963" cy="5857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Arial" charset="0"/>
              </a:rPr>
              <a:t>    </a:t>
            </a:r>
            <a:r>
              <a:rPr kumimoji="0" lang="pt-BR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uLnTx/>
                <a:uFillTx/>
                <a:latin typeface="Arial" charset="0"/>
                <a:ea typeface="+mn-ea"/>
                <a:cs typeface="Arial" charset="0"/>
              </a:rPr>
              <a:t>AUTORES E OBRAS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2048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2048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0" fill="hold"/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0" fill="hold"/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 animBg="1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Espaço Reservado para Conteúdo 2">
            <a:extLst>
              <a:ext uri="{FF2B5EF4-FFF2-40B4-BE49-F238E27FC236}">
                <a16:creationId xmlns:a16="http://schemas.microsoft.com/office/drawing/2014/main" id="{EB6C035C-FCD5-4AA9-AF0A-6E9012180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125538"/>
            <a:ext cx="8569325" cy="5327650"/>
          </a:xfrm>
          <a:solidFill>
            <a:schemeClr val="bg1"/>
          </a:solidFill>
        </p:spPr>
        <p:txBody>
          <a:bodyPr/>
          <a:lstStyle/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Magistrado, professor, diplomata e poeta, nasceu em 13 de maio de 1859, a bordo do navio brasileiro São Luís, ancorado na baía de Mogúncia, MA, e faleceu em Paris, França, em 13 de setembro de 1911.</a:t>
            </a:r>
          </a:p>
          <a:p>
            <a:pPr algn="just"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Obras de poesia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: 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Primeiros sonhos (1879); 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Sinfonias (1883); 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Versos e versões (1887); 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Aleluias (1891); Poesias (1898, 1906, 1910, 1916); 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Poesias completas, 2 vols., org. de </a:t>
            </a:r>
            <a:r>
              <a:rPr lang="pt-BR" sz="1800" dirty="0" err="1">
                <a:latin typeface="Arial" pitchFamily="34" charset="0"/>
                <a:cs typeface="Arial" pitchFamily="34" charset="0"/>
              </a:rPr>
              <a:t>Múcio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Leão (1948); 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Poesia completa e prosa, org. de Valdir Ribeiro do Val (1961). </a:t>
            </a:r>
          </a:p>
          <a:p>
            <a:pPr marL="0" indent="0" algn="just">
              <a:lnSpc>
                <a:spcPct val="150000"/>
              </a:lnSpc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Char char="•"/>
              <a:defRPr/>
            </a:pPr>
            <a:endParaRPr lang="pt-BR" sz="1800" dirty="0"/>
          </a:p>
          <a:p>
            <a:pPr marL="0" indent="0"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580" name="CaixaDeTexto 4">
            <a:extLst>
              <a:ext uri="{FF2B5EF4-FFF2-40B4-BE49-F238E27FC236}">
                <a16:creationId xmlns:a16="http://schemas.microsoft.com/office/drawing/2014/main" id="{9D5789D2-1284-4F58-8B59-02DF89AFA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50" y="5300663"/>
            <a:ext cx="4248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aixaDeTexto 5">
            <a:extLst>
              <a:ext uri="{FF2B5EF4-FFF2-40B4-BE49-F238E27FC236}">
                <a16:creationId xmlns:a16="http://schemas.microsoft.com/office/drawing/2014/main" id="{12F0651C-D994-482F-A082-A9A516B8A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80021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RAIMUNDO CORREIA</a:t>
            </a:r>
            <a:endParaRPr kumimoji="0" lang="pt-BR" altLang="pt-BR" sz="3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ço Reservado para Conteúdo 2">
            <a:extLst>
              <a:ext uri="{FF2B5EF4-FFF2-40B4-BE49-F238E27FC236}">
                <a16:creationId xmlns:a16="http://schemas.microsoft.com/office/drawing/2014/main" id="{3161DF9E-7A4D-41EA-ACC8-CBEEC1667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763" y="1048543"/>
            <a:ext cx="4168205" cy="5548809"/>
          </a:xfrm>
          <a:solidFill>
            <a:schemeClr val="bg1"/>
          </a:solidFill>
        </p:spPr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100" dirty="0">
                <a:latin typeface="Arial Narrow" panose="020B0606020202030204" pitchFamily="34" charset="0"/>
              </a:rPr>
              <a:t>Considerado mestre da arte de compor retratos, quadros e cenas. Sua obra revela: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defRPr/>
            </a:pPr>
            <a:endParaRPr lang="pt-BR" sz="2100" dirty="0">
              <a:latin typeface="Arial Narrow" panose="020B060602020203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100" b="1" dirty="0">
                <a:solidFill>
                  <a:srgbClr val="002060"/>
                </a:solidFill>
                <a:latin typeface="Arial Narrow" panose="020B0606020202030204" pitchFamily="34" charset="0"/>
              </a:rPr>
              <a:t>Aferrado apego aos cânones formais</a:t>
            </a:r>
            <a:r>
              <a:rPr lang="pt-BR" sz="2100" dirty="0">
                <a:latin typeface="Arial Narrow" panose="020B0606020202030204" pitchFamily="34" charset="0"/>
              </a:rPr>
              <a:t> e </a:t>
            </a:r>
            <a:r>
              <a:rPr lang="pt-BR" sz="2100" b="1" dirty="0">
                <a:solidFill>
                  <a:srgbClr val="FF0000"/>
                </a:solidFill>
                <a:latin typeface="Arial Narrow" panose="020B0606020202030204" pitchFamily="34" charset="0"/>
              </a:rPr>
              <a:t>temáticos</a:t>
            </a:r>
            <a:r>
              <a:rPr lang="pt-BR" sz="2100" dirty="0">
                <a:latin typeface="Arial Narrow" panose="020B0606020202030204" pitchFamily="34" charset="0"/>
              </a:rPr>
              <a:t> do parnasianismo,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defRPr/>
            </a:pPr>
            <a:endParaRPr lang="pt-BR" sz="2100" dirty="0">
              <a:latin typeface="Arial Narrow" panose="020B060602020203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100" b="1" dirty="0">
                <a:solidFill>
                  <a:srgbClr val="C00000"/>
                </a:solidFill>
                <a:latin typeface="Arial Narrow" panose="020B0606020202030204" pitchFamily="34" charset="0"/>
              </a:rPr>
              <a:t>Desejo incontido de expansão íntima </a:t>
            </a:r>
            <a:r>
              <a:rPr lang="pt-BR" sz="2100" dirty="0">
                <a:latin typeface="Arial Narrow" panose="020B0606020202030204" pitchFamily="34" charset="0"/>
              </a:rPr>
              <a:t>do "eu" e </a:t>
            </a:r>
            <a:r>
              <a:rPr lang="pt-BR" sz="2100" u="sng" dirty="0">
                <a:latin typeface="Arial Narrow" panose="020B0606020202030204" pitchFamily="34" charset="0"/>
              </a:rPr>
              <a:t>leve tendência à ironia.</a:t>
            </a:r>
            <a:r>
              <a:rPr lang="pt-BR" sz="2100" u="sng" dirty="0">
                <a:latin typeface="Arial Narrow" panose="020B0606020202030204" pitchFamily="34" charset="0"/>
                <a:hlinkClick r:id="rId2"/>
              </a:rPr>
              <a:t> </a:t>
            </a:r>
            <a:endParaRPr lang="pt-BR" sz="2100" u="sng" dirty="0">
              <a:latin typeface="Arial Narrow" panose="020B060602020203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pt-BR" sz="2000" b="1" dirty="0">
              <a:solidFill>
                <a:srgbClr val="003300"/>
              </a:solidFill>
              <a:latin typeface="Monotype Corsiva" pitchFamily="66" charset="0"/>
              <a:cs typeface="Arial" charset="0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2000" b="1" dirty="0">
                <a:solidFill>
                  <a:srgbClr val="003300"/>
                </a:solidFill>
                <a:latin typeface="Monotype Corsiva" pitchFamily="66" charset="0"/>
                <a:cs typeface="Arial" charset="0"/>
              </a:rPr>
              <a:t> </a:t>
            </a:r>
            <a:endParaRPr lang="pt-BR" sz="1600" b="1" dirty="0">
              <a:solidFill>
                <a:srgbClr val="003300"/>
              </a:solidFill>
              <a:latin typeface="Arial" charset="0"/>
              <a:cs typeface="Arial" charset="0"/>
            </a:endParaRPr>
          </a:p>
        </p:txBody>
      </p:sp>
      <p:sp>
        <p:nvSpPr>
          <p:cNvPr id="21508" name="Espaço Reservado para Conteúdo 6">
            <a:extLst>
              <a:ext uri="{FF2B5EF4-FFF2-40B4-BE49-F238E27FC236}">
                <a16:creationId xmlns:a16="http://schemas.microsoft.com/office/drawing/2014/main" id="{D345F5B3-51AE-450B-B224-82201F26D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10114" y="966346"/>
            <a:ext cx="4600252" cy="5713201"/>
          </a:xfrm>
          <a:solidFill>
            <a:schemeClr val="bg1"/>
          </a:solidFill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pt-BR" altLang="pt-BR" sz="4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  <a:buNone/>
            </a:pP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Esta de áureos relevos, trabalhada</a:t>
            </a:r>
          </a:p>
          <a:p>
            <a:pPr marL="0">
              <a:spcBef>
                <a:spcPts val="0"/>
              </a:spcBef>
              <a:buNone/>
            </a:pP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De divas mãos, brilhante copa, um dia,</a:t>
            </a:r>
          </a:p>
          <a:p>
            <a:pPr marL="0">
              <a:spcBef>
                <a:spcPts val="0"/>
              </a:spcBef>
              <a:buNone/>
            </a:pP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Já de aos deuses servir como cansada,</a:t>
            </a:r>
          </a:p>
          <a:p>
            <a:pPr marL="0">
              <a:spcBef>
                <a:spcPts val="0"/>
              </a:spcBef>
              <a:buNone/>
            </a:pP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Vinda do </a:t>
            </a:r>
            <a:r>
              <a:rPr lang="pt-BR" altLang="pt-BR" sz="2200" dirty="0">
                <a:solidFill>
                  <a:srgbClr val="002060"/>
                </a:solidFill>
                <a:highlight>
                  <a:srgbClr val="FFFF00"/>
                </a:highlight>
                <a:latin typeface="Monotype Corsiva" panose="03010101010201010101" pitchFamily="66" charset="0"/>
                <a:cs typeface="Arial" panose="020B0604020202020204" pitchFamily="34" charset="0"/>
              </a:rPr>
              <a:t>Olimpo</a:t>
            </a: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, a um novo deus servia.</a:t>
            </a:r>
          </a:p>
          <a:p>
            <a:pPr marL="0">
              <a:spcBef>
                <a:spcPts val="0"/>
              </a:spcBef>
              <a:buNone/>
            </a:pPr>
            <a:endParaRPr lang="pt-BR" altLang="pt-BR" sz="10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  <a:buNone/>
            </a:pPr>
            <a:endParaRPr lang="pt-BR" altLang="pt-BR" sz="8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Era o poeta de </a:t>
            </a:r>
            <a:r>
              <a:rPr lang="pt-BR" altLang="pt-BR" sz="2200" dirty="0" err="1">
                <a:solidFill>
                  <a:srgbClr val="003300"/>
                </a:solidFill>
                <a:highlight>
                  <a:srgbClr val="FFFF00"/>
                </a:highlight>
                <a:latin typeface="Monotype Corsiva" panose="03010101010201010101" pitchFamily="66" charset="0"/>
                <a:cs typeface="Arial" panose="020B0604020202020204" pitchFamily="34" charset="0"/>
              </a:rPr>
              <a:t>Teos</a:t>
            </a:r>
            <a:r>
              <a:rPr lang="pt-BR" altLang="pt-BR" sz="2200" dirty="0">
                <a:solidFill>
                  <a:srgbClr val="003300"/>
                </a:solidFill>
                <a:highlight>
                  <a:srgbClr val="FFFF00"/>
                </a:highlight>
                <a:latin typeface="Monotype Corsiva" panose="03010101010201010101" pitchFamily="66" charset="0"/>
                <a:cs typeface="Arial" panose="020B0604020202020204" pitchFamily="34" charset="0"/>
              </a:rPr>
              <a:t> </a:t>
            </a: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que a sus</a:t>
            </a:r>
            <a:r>
              <a:rPr lang="pt-BR" altLang="pt-BR" sz="2200" u="sng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pendia</a:t>
            </a: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 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Então, e, ora repleta ora </a:t>
            </a:r>
            <a:r>
              <a:rPr lang="pt-BR" altLang="pt-BR" sz="2200" dirty="0" err="1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es</a:t>
            </a:r>
            <a:r>
              <a:rPr lang="pt-BR" altLang="pt-BR" sz="2200" u="sng" dirty="0" err="1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vazada</a:t>
            </a: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, 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A taça amiga aos dedos seus </a:t>
            </a:r>
            <a:r>
              <a:rPr lang="pt-BR" altLang="pt-BR" sz="2200" u="sng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tinia</a:t>
            </a: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, 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Toda de roxas pétalas col</a:t>
            </a:r>
            <a:r>
              <a:rPr lang="pt-BR" altLang="pt-BR" sz="2200" u="sng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mada</a:t>
            </a: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. 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10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8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Depois … Mais o lavor da taça ad</a:t>
            </a:r>
            <a:r>
              <a:rPr lang="pt-BR" altLang="pt-BR" sz="2200" u="sng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mira</a:t>
            </a: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, 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Toca-a, e do ouvido aproximando-a, à </a:t>
            </a:r>
            <a:r>
              <a:rPr lang="pt-BR" altLang="pt-BR" sz="2200" u="sng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bordas 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Finas hás de lhe ouvir, canora e d</a:t>
            </a:r>
            <a:r>
              <a:rPr lang="pt-BR" altLang="pt-BR" sz="2200" u="sng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oce</a:t>
            </a: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. 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10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8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Ignota voz, qual se da antiga l</a:t>
            </a:r>
            <a:r>
              <a:rPr lang="pt-BR" altLang="pt-BR" sz="2200" u="sng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ira</a:t>
            </a: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 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Fosse a encantada música das c</a:t>
            </a:r>
            <a:r>
              <a:rPr lang="pt-BR" altLang="pt-BR" sz="2200" u="sng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ordas</a:t>
            </a: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, 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Qual se essa voz de </a:t>
            </a:r>
            <a:r>
              <a:rPr lang="pt-BR" altLang="pt-BR" sz="2200" dirty="0">
                <a:solidFill>
                  <a:srgbClr val="003300"/>
                </a:solidFill>
                <a:highlight>
                  <a:srgbClr val="FFFF00"/>
                </a:highlight>
                <a:latin typeface="Monotype Corsiva" panose="03010101010201010101" pitchFamily="66" charset="0"/>
                <a:cs typeface="Arial" panose="020B0604020202020204" pitchFamily="34" charset="0"/>
              </a:rPr>
              <a:t>Anacreonte </a:t>
            </a: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f</a:t>
            </a:r>
            <a:r>
              <a:rPr lang="pt-BR" altLang="pt-BR" sz="2200" u="sng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osse</a:t>
            </a: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.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22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20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2000" b="1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pt-BR" altLang="pt-BR" b="1" dirty="0">
              <a:solidFill>
                <a:srgbClr val="C00000"/>
              </a:solidFill>
            </a:endParaRPr>
          </a:p>
        </p:txBody>
      </p:sp>
      <p:sp>
        <p:nvSpPr>
          <p:cNvPr id="5" name="CaixaDeTexto 5">
            <a:extLst>
              <a:ext uri="{FF2B5EF4-FFF2-40B4-BE49-F238E27FC236}">
                <a16:creationId xmlns:a16="http://schemas.microsoft.com/office/drawing/2014/main" id="{86312AD6-F7F9-4AAD-B876-0B5F5D467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9"/>
            <a:ext cx="5032301" cy="80021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ALBERTO DE OLIVEIRA</a:t>
            </a:r>
            <a:endParaRPr kumimoji="0" lang="pt-BR" altLang="pt-BR" sz="3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796136" y="239325"/>
            <a:ext cx="3096344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VASO GREGO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0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0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5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5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50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50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50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50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150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150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150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50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150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150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build="p" animBg="1"/>
      <p:bldP spid="21508" grpId="0" build="p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BFFA7A5-75EC-4020-8D4A-2568258DE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780" y="692696"/>
            <a:ext cx="3960440" cy="5146562"/>
          </a:xfrm>
          <a:prstGeom prst="rect">
            <a:avLst/>
          </a:prstGeom>
          <a:ln w="19050">
            <a:noFill/>
          </a:ln>
          <a:effectLst>
            <a:glow rad="1612900">
              <a:srgbClr val="002060"/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93F8B1D-B0F0-4D39-89AC-2EE51BA72540}"/>
              </a:ext>
            </a:extLst>
          </p:cNvPr>
          <p:cNvSpPr txBox="1"/>
          <p:nvPr/>
        </p:nvSpPr>
        <p:spPr>
          <a:xfrm>
            <a:off x="7164288" y="2492896"/>
            <a:ext cx="15841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Vaso Chinês. </a:t>
            </a:r>
          </a:p>
        </p:txBody>
      </p:sp>
    </p:spTree>
    <p:extLst>
      <p:ext uri="{BB962C8B-B14F-4D97-AF65-F5344CB8AC3E}">
        <p14:creationId xmlns:p14="http://schemas.microsoft.com/office/powerpoint/2010/main" val="1465323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0631D47-6F53-4803-B9DC-B4BED032A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97894"/>
            <a:ext cx="9143999" cy="639117"/>
          </a:xfrm>
          <a:solidFill>
            <a:schemeClr val="tx1"/>
          </a:solidFill>
          <a:ln>
            <a:solidFill>
              <a:srgbClr val="008080"/>
            </a:solidFill>
          </a:ln>
          <a:effectLst>
            <a:glow rad="723900">
              <a:srgbClr val="008080"/>
            </a:glow>
          </a:effectLst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sz="3600" b="1" dirty="0">
                <a:solidFill>
                  <a:srgbClr val="000099"/>
                </a:solidFill>
              </a:rPr>
              <a:t>SURGIMENTO DO NATURALISMO </a:t>
            </a:r>
            <a:br>
              <a:rPr lang="pt-BR" altLang="pt-BR" sz="3200" b="1" dirty="0">
                <a:solidFill>
                  <a:schemeClr val="folHlink"/>
                </a:solidFill>
              </a:rPr>
            </a:br>
            <a:endParaRPr lang="pt-BR" altLang="pt-BR" sz="3200" b="1" dirty="0">
              <a:solidFill>
                <a:schemeClr val="folHlink"/>
              </a:solidFill>
            </a:endParaRP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6E6151C-5526-4A21-84DD-1DC5C54578D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0" y="993517"/>
            <a:ext cx="9144000" cy="5864483"/>
          </a:xfrm>
          <a:solidFill>
            <a:schemeClr val="tx1"/>
          </a:solidFill>
        </p:spPr>
        <p:txBody>
          <a:bodyPr/>
          <a:lstStyle/>
          <a:p>
            <a:pPr algn="just"/>
            <a:r>
              <a:rPr lang="pt-BR" sz="2300" b="1" dirty="0">
                <a:solidFill>
                  <a:srgbClr val="FF0000"/>
                </a:solidFill>
                <a:latin typeface="Arial Narrow" panose="020B0606020202030204" pitchFamily="34" charset="0"/>
              </a:rPr>
              <a:t>Movimento cultural exposto: nas artes plásticas, literatura e teatro. </a:t>
            </a:r>
            <a:r>
              <a:rPr lang="pt-BR" sz="2300" b="1" dirty="0">
                <a:solidFill>
                  <a:srgbClr val="000099"/>
                </a:solidFill>
                <a:latin typeface="Arial Narrow" panose="020B0606020202030204" pitchFamily="34" charset="0"/>
              </a:rPr>
              <a:t>Consiste na radicalização do Realismo</a:t>
            </a:r>
            <a:r>
              <a:rPr lang="pt-BR" sz="2300" b="1" dirty="0">
                <a:solidFill>
                  <a:srgbClr val="FF0000"/>
                </a:solidFill>
                <a:latin typeface="Arial Narrow" panose="020B0606020202030204" pitchFamily="34" charset="0"/>
              </a:rPr>
              <a:t>.</a:t>
            </a:r>
          </a:p>
          <a:p>
            <a:pPr marL="0" indent="0" algn="just">
              <a:buNone/>
            </a:pPr>
            <a:endParaRPr lang="pt-BR" sz="10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pt-BR" sz="2300" b="1" dirty="0">
                <a:solidFill>
                  <a:srgbClr val="444444"/>
                </a:solidFill>
                <a:latin typeface="Arial Narrow" panose="020B0606020202030204" pitchFamily="34" charset="0"/>
              </a:rPr>
              <a:t>França, na 2ª metade do século XIX. No Brasil, no final do século XIX 1881);</a:t>
            </a:r>
          </a:p>
          <a:p>
            <a:pPr marL="0" indent="0" algn="just">
              <a:buNone/>
            </a:pPr>
            <a:endParaRPr lang="pt-BR" sz="1000" b="1" dirty="0">
              <a:solidFill>
                <a:srgbClr val="444444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No Brasil, escritores abordam: </a:t>
            </a:r>
            <a:r>
              <a:rPr lang="pt-BR" sz="2300" b="1" dirty="0">
                <a:solidFill>
                  <a:srgbClr val="000099"/>
                </a:solidFill>
                <a:latin typeface="Arial Narrow" panose="020B0606020202030204" pitchFamily="34" charset="0"/>
              </a:rPr>
              <a:t>a </a:t>
            </a:r>
            <a:r>
              <a:rPr lang="pt-BR" sz="2300" b="1" u="sng" dirty="0">
                <a:solidFill>
                  <a:srgbClr val="000099"/>
                </a:solidFill>
                <a:latin typeface="Arial Narrow" panose="020B0606020202030204" pitchFamily="34" charset="0"/>
              </a:rPr>
              <a:t>realidade social</a:t>
            </a:r>
            <a:r>
              <a:rPr lang="pt-BR" sz="2300" b="1" dirty="0">
                <a:solidFill>
                  <a:srgbClr val="000099"/>
                </a:solidFill>
                <a:latin typeface="Arial Narrow" panose="020B0606020202030204" pitchFamily="34" charset="0"/>
              </a:rPr>
              <a:t>, destaque: vida </a:t>
            </a:r>
            <a:r>
              <a:rPr lang="pt-BR" sz="2300" b="1" u="sng" dirty="0">
                <a:solidFill>
                  <a:srgbClr val="000099"/>
                </a:solidFill>
                <a:latin typeface="Arial Narrow" panose="020B0606020202030204" pitchFamily="34" charset="0"/>
              </a:rPr>
              <a:t>nos cortiços, o preconceito, a diferenciação social</a:t>
            </a:r>
            <a:r>
              <a:rPr lang="pt-BR" sz="2300" b="1" dirty="0">
                <a:solidFill>
                  <a:srgbClr val="000099"/>
                </a:solidFill>
                <a:latin typeface="Arial Narrow" panose="020B0606020202030204" pitchFamily="34" charset="0"/>
              </a:rPr>
              <a:t>, dentre outros temas. </a:t>
            </a:r>
          </a:p>
          <a:p>
            <a:pPr marL="0" indent="0" algn="just">
              <a:buNone/>
            </a:pPr>
            <a:endParaRPr lang="pt-BR" sz="2300" b="1" dirty="0">
              <a:solidFill>
                <a:srgbClr val="000099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400" b="1" dirty="0">
                <a:solidFill>
                  <a:srgbClr val="444444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Traduz 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o </a:t>
            </a:r>
            <a:r>
              <a:rPr lang="pt-BR" sz="2400" b="1" dirty="0">
                <a:solidFill>
                  <a:srgbClr val="000099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meio social em que vive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. </a:t>
            </a:r>
            <a:r>
              <a:rPr lang="pt-BR" sz="2400" dirty="0">
                <a:solidFill>
                  <a:srgbClr val="000000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Forte influência do </a:t>
            </a:r>
            <a:r>
              <a:rPr lang="pt-BR" sz="2400" u="sng" dirty="0">
                <a:solidFill>
                  <a:srgbClr val="000000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Evolucionismo de Charles Darwin</a:t>
            </a:r>
            <a:r>
              <a:rPr lang="pt-BR" sz="2400" dirty="0">
                <a:solidFill>
                  <a:srgbClr val="000000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;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sz="800" dirty="0">
              <a:solidFill>
                <a:srgbClr val="000000"/>
              </a:solidFill>
              <a:latin typeface="Arial Narrow" panose="020B0606020202030204" pitchFamily="34" charset="0"/>
              <a:ea typeface="MS PGothic" panose="020B0600070205080204" pitchFamily="34" charset="-128"/>
            </a:endParaRP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-     </a:t>
            </a:r>
            <a:r>
              <a:rPr lang="pt-BR" sz="2400" dirty="0">
                <a:solidFill>
                  <a:srgbClr val="000099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A realidade se explica </a:t>
            </a:r>
            <a:r>
              <a:rPr lang="pt-BR" sz="2400" b="1" dirty="0">
                <a:solidFill>
                  <a:srgbClr val="000099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por meio das forças da natureza humana</a:t>
            </a:r>
            <a:r>
              <a:rPr lang="pt-BR" sz="2400" dirty="0">
                <a:solidFill>
                  <a:srgbClr val="000099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;</a:t>
            </a: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sz="800" dirty="0">
              <a:solidFill>
                <a:srgbClr val="444444"/>
              </a:solidFill>
              <a:latin typeface="Arial Narrow" panose="020B0606020202030204" pitchFamily="34" charset="0"/>
              <a:ea typeface="MS PGothic" panose="020B0600070205080204" pitchFamily="34" charset="-128"/>
            </a:endParaRPr>
          </a:p>
          <a:p>
            <a:pPr lvl="0" algn="just">
              <a:spcBef>
                <a:spcPts val="0"/>
              </a:spcBef>
              <a:buFontTx/>
              <a:buChar char="-"/>
            </a:pP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O </a:t>
            </a:r>
            <a:r>
              <a:rPr lang="pt-BR" sz="2400" b="1" dirty="0">
                <a:solidFill>
                  <a:srgbClr val="FF0066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ser humano: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 condicionado às suas </a:t>
            </a:r>
            <a:r>
              <a:rPr lang="pt-BR" sz="2400" b="1" dirty="0">
                <a:solidFill>
                  <a:srgbClr val="FF0000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características biológicas 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(hereditariedade) mostradas de uma forma científica (</a:t>
            </a:r>
            <a:r>
              <a:rPr lang="pt-BR" sz="2400" b="1" dirty="0">
                <a:solidFill>
                  <a:srgbClr val="FF0000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influência do positivismo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);</a:t>
            </a:r>
          </a:p>
          <a:p>
            <a:pPr algn="just"/>
            <a:endParaRPr lang="pt-BR" sz="2300" b="1" dirty="0">
              <a:solidFill>
                <a:srgbClr val="000099"/>
              </a:solidFill>
              <a:latin typeface="Arial Narrow" panose="020B0606020202030204" pitchFamily="34" charset="0"/>
            </a:endParaRPr>
          </a:p>
          <a:p>
            <a:pPr algn="just"/>
            <a:br>
              <a:rPr lang="pt-BR" sz="2100" dirty="0">
                <a:latin typeface="Arial Narrow" panose="020B0606020202030204" pitchFamily="34" charset="0"/>
              </a:rPr>
            </a:br>
            <a:endParaRPr lang="pt-BR" altLang="pt-BR" sz="21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 marL="0" algn="just">
              <a:spcBef>
                <a:spcPts val="0"/>
              </a:spcBef>
              <a:buFontTx/>
              <a:buNone/>
            </a:pPr>
            <a:endParaRPr lang="pt-BR" altLang="pt-BR" sz="2200" b="1" dirty="0">
              <a:solidFill>
                <a:schemeClr val="folHlink"/>
              </a:solidFill>
              <a:highlight>
                <a:srgbClr val="008000"/>
              </a:highlight>
              <a:latin typeface="Arial Narrow" panose="020B0606020202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ço Reservado para Conteúdo 2">
            <a:extLst>
              <a:ext uri="{FF2B5EF4-FFF2-40B4-BE49-F238E27FC236}">
                <a16:creationId xmlns:a16="http://schemas.microsoft.com/office/drawing/2014/main" id="{3161DF9E-7A4D-41EA-ACC8-CBEEC1667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582" y="1124743"/>
            <a:ext cx="4684442" cy="5663209"/>
          </a:xfrm>
          <a:pattFill prst="pct5">
            <a:fgClr>
              <a:srgbClr val="FFCCFF"/>
            </a:fgClr>
            <a:bgClr>
              <a:schemeClr val="bg1"/>
            </a:bgClr>
          </a:pattFill>
        </p:spPr>
        <p:txBody>
          <a:bodyPr/>
          <a:lstStyle/>
          <a:p>
            <a:pPr lvl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2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Estranho mimo aquele vaso! Vi-o.</a:t>
            </a:r>
          </a:p>
          <a:p>
            <a:pPr lvl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2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Casualmente, uma vez, de um perfumado</a:t>
            </a:r>
          </a:p>
          <a:p>
            <a:pPr lvl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2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Contador sobre o mármore luzidio,</a:t>
            </a:r>
          </a:p>
          <a:p>
            <a:pPr lvl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0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Entre um leque e o começo de um bordado.</a:t>
            </a:r>
          </a:p>
          <a:p>
            <a:pPr lvl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pt-BR" sz="2200" b="1" dirty="0">
              <a:latin typeface="Arial Narrow" panose="020B0606020202030204" pitchFamily="34" charset="0"/>
              <a:ea typeface="Microsoft JhengHei" panose="020B0604030504040204" pitchFamily="34" charset="-120"/>
              <a:cs typeface="Arial" charset="0"/>
            </a:endParaRPr>
          </a:p>
          <a:p>
            <a:pPr lvl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2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Fino artista chinês, enamorado,</a:t>
            </a:r>
          </a:p>
          <a:p>
            <a:pPr lvl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2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Nele pusera o coração doentio</a:t>
            </a:r>
          </a:p>
          <a:p>
            <a:pPr lvl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2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Em rubras flores de um sutil lavrado,</a:t>
            </a:r>
          </a:p>
          <a:p>
            <a:pPr lvl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2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Na tinta ardente, de um calor sombrio.</a:t>
            </a:r>
            <a:endParaRPr lang="pt-BR" sz="2200" b="1" dirty="0">
              <a:solidFill>
                <a:srgbClr val="C00000"/>
              </a:solidFill>
              <a:latin typeface="Arial Narrow" panose="020B0606020202030204" pitchFamily="34" charset="0"/>
              <a:ea typeface="Microsoft JhengHei" panose="020B0604030504040204" pitchFamily="34" charset="-120"/>
              <a:cs typeface="Arial" charset="0"/>
            </a:endParaRPr>
          </a:p>
        </p:txBody>
      </p:sp>
      <p:sp>
        <p:nvSpPr>
          <p:cNvPr id="21508" name="Espaço Reservado para Conteúdo 6">
            <a:extLst>
              <a:ext uri="{FF2B5EF4-FFF2-40B4-BE49-F238E27FC236}">
                <a16:creationId xmlns:a16="http://schemas.microsoft.com/office/drawing/2014/main" id="{D345F5B3-51AE-450B-B224-82201F26D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8024" y="1124744"/>
            <a:ext cx="4355976" cy="5256213"/>
          </a:xfrm>
          <a:solidFill>
            <a:schemeClr val="bg1"/>
          </a:solidFill>
        </p:spPr>
        <p:txBody>
          <a:bodyPr/>
          <a:lstStyle/>
          <a:p>
            <a:pPr algn="ctr">
              <a:spcBef>
                <a:spcPts val="0"/>
              </a:spcBef>
              <a:buNone/>
              <a:defRPr/>
            </a:pPr>
            <a:endParaRPr lang="pt-BR" altLang="pt-BR" sz="2100" b="1" dirty="0">
              <a:latin typeface="Arial Narrow" panose="020B0606020202030204" pitchFamily="34" charset="0"/>
              <a:ea typeface="Microsoft JhengHei" panose="020B0604030504040204" pitchFamily="34" charset="-120"/>
              <a:cs typeface="Arial" charset="0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altLang="pt-BR" sz="21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Mas, talvez por contraste à desventura,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altLang="pt-BR" sz="21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Quem o sabe?... de um velho mandarim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altLang="pt-BR" sz="21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Também lá estava a singular figura;</a:t>
            </a:r>
          </a:p>
          <a:p>
            <a:pPr algn="ctr">
              <a:spcBef>
                <a:spcPts val="0"/>
              </a:spcBef>
              <a:buNone/>
              <a:defRPr/>
            </a:pPr>
            <a:endParaRPr lang="pt-BR" altLang="pt-BR" sz="2100" b="1" dirty="0">
              <a:latin typeface="Arial Narrow" panose="020B0606020202030204" pitchFamily="34" charset="0"/>
              <a:ea typeface="Microsoft JhengHei" panose="020B0604030504040204" pitchFamily="34" charset="-120"/>
              <a:cs typeface="Arial" charset="0"/>
            </a:endParaRPr>
          </a:p>
          <a:p>
            <a:pPr algn="ctr">
              <a:spcBef>
                <a:spcPts val="0"/>
              </a:spcBef>
              <a:buNone/>
              <a:defRPr/>
            </a:pPr>
            <a:endParaRPr lang="pt-BR" altLang="pt-BR" sz="2100" b="1" dirty="0">
              <a:latin typeface="Arial Narrow" panose="020B0606020202030204" pitchFamily="34" charset="0"/>
              <a:ea typeface="Microsoft JhengHei" panose="020B0604030504040204" pitchFamily="34" charset="-120"/>
              <a:cs typeface="Arial" charset="0"/>
            </a:endParaRPr>
          </a:p>
          <a:p>
            <a:pPr algn="ctr">
              <a:spcBef>
                <a:spcPts val="0"/>
              </a:spcBef>
              <a:buNone/>
              <a:defRPr/>
            </a:pPr>
            <a:endParaRPr lang="pt-BR" altLang="pt-BR" sz="2100" b="1" dirty="0">
              <a:latin typeface="Arial Narrow" panose="020B0606020202030204" pitchFamily="34" charset="0"/>
              <a:ea typeface="Microsoft JhengHei" panose="020B0604030504040204" pitchFamily="34" charset="-120"/>
              <a:cs typeface="Arial" charset="0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altLang="pt-BR" sz="21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Que arte em pintá-la! 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altLang="pt-BR" sz="21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A gente acaso vendo-a,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altLang="pt-BR" sz="21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Sentia um não sei quê com aquele chim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altLang="pt-BR" sz="20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De olhos cortados à feição de amêndoa.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pt-BR" altLang="pt-BR" sz="2200" b="1" dirty="0">
              <a:latin typeface="Arial Narrow" panose="020B0606020202030204" pitchFamily="34" charset="0"/>
              <a:ea typeface="Microsoft JhengHei" panose="020B0604030504040204" pitchFamily="34" charset="-120"/>
              <a:cs typeface="Arial" charset="0"/>
            </a:endParaRPr>
          </a:p>
          <a:p>
            <a:pPr>
              <a:buFont typeface="Arial" panose="020B0604020202020204" pitchFamily="34" charset="0"/>
              <a:buNone/>
            </a:pPr>
            <a:endParaRPr lang="pt-BR" altLang="pt-BR" b="1" dirty="0">
              <a:solidFill>
                <a:srgbClr val="C00000"/>
              </a:solidFill>
            </a:endParaRPr>
          </a:p>
        </p:txBody>
      </p:sp>
      <p:sp>
        <p:nvSpPr>
          <p:cNvPr id="5" name="CaixaDeTexto 5">
            <a:extLst>
              <a:ext uri="{FF2B5EF4-FFF2-40B4-BE49-F238E27FC236}">
                <a16:creationId xmlns:a16="http://schemas.microsoft.com/office/drawing/2014/main" id="{86312AD6-F7F9-4AAD-B876-0B5F5D467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80021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VASO CHINÊS</a:t>
            </a:r>
            <a:endParaRPr kumimoji="0" lang="pt-BR" altLang="pt-BR" sz="3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29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Espaço Reservado para Conteúdo 2">
            <a:extLst>
              <a:ext uri="{FF2B5EF4-FFF2-40B4-BE49-F238E27FC236}">
                <a16:creationId xmlns:a16="http://schemas.microsoft.com/office/drawing/2014/main" id="{EB6C035C-FCD5-4AA9-AF0A-6E9012180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29" y="908720"/>
            <a:ext cx="9028236" cy="5760640"/>
          </a:xfrm>
          <a:solidFill>
            <a:schemeClr val="bg1"/>
          </a:solidFill>
        </p:spPr>
        <p:txBody>
          <a:bodyPr/>
          <a:lstStyle/>
          <a:p>
            <a:pPr marL="10800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400" b="1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Forma fixa de Soneto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: </a:t>
            </a:r>
            <a:r>
              <a:rPr lang="pt-BR" sz="2400" dirty="0">
                <a:latin typeface="Arial Narrow" panose="020B0606020202030204" pitchFamily="34" charset="0"/>
                <a:cs typeface="Arial" pitchFamily="34" charset="0"/>
              </a:rPr>
              <a:t>constitui-se de duas quadras (estrofe com quatro versos) e de dois tercetos (estrofe com três versos). O soneto apresenta o único tipo com número de versos absolutos (14 versos) e quase absoluta unanimidade quanto à </a:t>
            </a:r>
            <a:r>
              <a:rPr lang="pt-BR" sz="2400" b="1" dirty="0">
                <a:latin typeface="Arial Narrow" panose="020B0606020202030204" pitchFamily="34" charset="0"/>
                <a:cs typeface="Arial" pitchFamily="34" charset="0"/>
              </a:rPr>
              <a:t>divisão estrófica </a:t>
            </a:r>
            <a:r>
              <a:rPr lang="pt-BR" sz="2400" dirty="0">
                <a:latin typeface="Arial Narrow" panose="020B0606020202030204" pitchFamily="34" charset="0"/>
                <a:cs typeface="Arial" pitchFamily="34" charset="0"/>
              </a:rPr>
              <a:t>(dois quartetos e dois tercetos);</a:t>
            </a:r>
          </a:p>
          <a:p>
            <a:pPr marL="108000" algn="just">
              <a:lnSpc>
                <a:spcPct val="150000"/>
              </a:lnSpc>
              <a:spcBef>
                <a:spcPts val="0"/>
              </a:spcBef>
              <a:defRPr/>
            </a:pPr>
            <a:endParaRPr lang="pt-BR" sz="2400" dirty="0">
              <a:latin typeface="Arial Narrow" panose="020B0606020202030204" pitchFamily="34" charset="0"/>
              <a:cs typeface="Arial" pitchFamily="34" charset="0"/>
            </a:endParaRPr>
          </a:p>
          <a:p>
            <a:pPr marL="10800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4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Precisão das palavras</a:t>
            </a:r>
            <a:r>
              <a:rPr lang="pt-BR" sz="2400" dirty="0">
                <a:latin typeface="Arial Narrow" panose="020B0606020202030204" pitchFamily="34" charset="0"/>
                <a:cs typeface="Arial" pitchFamily="34" charset="0"/>
              </a:rPr>
              <a:t>, resultado de intenso trabalho de adequação à forma e ao conteúdo de estruturas como o soneto. </a:t>
            </a:r>
          </a:p>
          <a:p>
            <a:pPr marL="108000" algn="just">
              <a:lnSpc>
                <a:spcPct val="150000"/>
              </a:lnSpc>
              <a:spcBef>
                <a:spcPts val="0"/>
              </a:spcBef>
              <a:defRPr/>
            </a:pPr>
            <a:endParaRPr lang="pt-BR" sz="1000" dirty="0">
              <a:latin typeface="Arial Narrow" panose="020B0606020202030204" pitchFamily="34" charset="0"/>
              <a:cs typeface="Arial" pitchFamily="34" charset="0"/>
            </a:endParaRPr>
          </a:p>
          <a:p>
            <a:pPr marL="10800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400" b="1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Em relação à métrica</a:t>
            </a:r>
            <a:r>
              <a:rPr lang="pt-BR" sz="2400" b="1" dirty="0">
                <a:latin typeface="Arial Narrow" panose="020B0606020202030204" pitchFamily="34" charset="0"/>
                <a:cs typeface="Arial" pitchFamily="34" charset="0"/>
              </a:rPr>
              <a:t>: s</a:t>
            </a:r>
            <a:r>
              <a:rPr lang="pt-BR" sz="2400" dirty="0">
                <a:latin typeface="Arial Narrow" panose="020B0606020202030204" pitchFamily="34" charset="0"/>
                <a:cs typeface="Arial" pitchFamily="34" charset="0"/>
              </a:rPr>
              <a:t>oneto decassílabo (10 sílabas poéticas), ainda que, este autor prefira o alexandrino de tipo francês, mas também o decassílabo (caso de Vaso chinês).</a:t>
            </a:r>
            <a:endParaRPr lang="pt-BR" sz="1800" dirty="0">
              <a:latin typeface="Arial Narrow" panose="020B0606020202030204" pitchFamily="34" charset="0"/>
              <a:cs typeface="Arial" pitchFamily="34" charset="0"/>
            </a:endParaRPr>
          </a:p>
          <a:p>
            <a:pPr marL="108000" algn="just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endParaRPr lang="pt-BR" sz="1800" dirty="0">
              <a:latin typeface="Arial Narrow" panose="020B0606020202030204" pitchFamily="34" charset="0"/>
              <a:cs typeface="Arial" pitchFamily="34" charset="0"/>
            </a:endParaRPr>
          </a:p>
          <a:p>
            <a:pPr marL="108000" algn="just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  <a:defRPr/>
            </a:pPr>
            <a:endParaRPr lang="pt-BR" sz="1800" dirty="0">
              <a:latin typeface="Arial Narrow" panose="020B0606020202030204" pitchFamily="34" charset="0"/>
            </a:endParaRPr>
          </a:p>
          <a:p>
            <a:pPr marL="0" indent="0"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aixaDeTexto 5">
            <a:extLst>
              <a:ext uri="{FF2B5EF4-FFF2-40B4-BE49-F238E27FC236}">
                <a16:creationId xmlns:a16="http://schemas.microsoft.com/office/drawing/2014/main" id="{12F0651C-D994-482F-A082-A9A516B8A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992" y="116632"/>
            <a:ext cx="8912473" cy="646331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ANÁLISE DO POEMA – VASO CHINÊS</a:t>
            </a: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15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Espaço Reservado para Conteúdo 2">
            <a:extLst>
              <a:ext uri="{FF2B5EF4-FFF2-40B4-BE49-F238E27FC236}">
                <a16:creationId xmlns:a16="http://schemas.microsoft.com/office/drawing/2014/main" id="{EB6C035C-FCD5-4AA9-AF0A-6E9012180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64" y="764705"/>
            <a:ext cx="8912472" cy="5904656"/>
          </a:xfrm>
          <a:solidFill>
            <a:schemeClr val="bg1"/>
          </a:solidFill>
        </p:spPr>
        <p:txBody>
          <a:bodyPr/>
          <a:lstStyle/>
          <a:p>
            <a:pPr marL="72000" algn="just">
              <a:spcBef>
                <a:spcPts val="0"/>
              </a:spcBef>
              <a:defRPr/>
            </a:pP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Há predominância de </a:t>
            </a:r>
            <a:r>
              <a:rPr lang="pt-BR" sz="21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elementos descritivos</a:t>
            </a: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 em vez de narrativos; há descrição rigorosamente objetiva do vaso.</a:t>
            </a:r>
          </a:p>
          <a:p>
            <a:pPr marL="0" indent="0" algn="just">
              <a:spcBef>
                <a:spcPts val="0"/>
              </a:spcBef>
              <a:buNone/>
              <a:defRPr/>
            </a:pPr>
            <a:endParaRPr lang="pt-BR" sz="800" dirty="0">
              <a:latin typeface="Arial Narrow" panose="020B0606020202030204" pitchFamily="34" charset="0"/>
              <a:cs typeface="Arial" pitchFamily="34" charset="0"/>
            </a:endParaRPr>
          </a:p>
          <a:p>
            <a:pPr marL="72000" algn="just">
              <a:lnSpc>
                <a:spcPct val="150000"/>
              </a:lnSpc>
              <a:spcBef>
                <a:spcPts val="0"/>
              </a:spcBef>
              <a:defRPr/>
            </a:pPr>
            <a:endParaRPr lang="pt-BR" sz="800" dirty="0">
              <a:latin typeface="Arial Narrow" panose="020B0606020202030204" pitchFamily="34" charset="0"/>
              <a:cs typeface="Arial" pitchFamily="34" charset="0"/>
            </a:endParaRPr>
          </a:p>
          <a:p>
            <a:pPr marL="72000" algn="just">
              <a:spcBef>
                <a:spcPts val="0"/>
              </a:spcBef>
              <a:defRPr/>
            </a:pP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O </a:t>
            </a:r>
            <a:r>
              <a:rPr lang="pt-BR" sz="2100" b="1" u="sng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assunto</a:t>
            </a: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 : pinturas que decoram um vaso chinês e </a:t>
            </a:r>
            <a:r>
              <a:rPr lang="pt-BR" sz="2100" b="1" u="sng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a interpretação </a:t>
            </a: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que o poeta lhes dá, sendo um poema exemplar da poesia parnasiana, com todas as características dessa estética: </a:t>
            </a:r>
          </a:p>
          <a:p>
            <a:pPr marL="0" indent="0" algn="just">
              <a:spcBef>
                <a:spcPts val="0"/>
              </a:spcBef>
              <a:buNone/>
              <a:defRPr/>
            </a:pPr>
            <a:endParaRPr lang="pt-BR" sz="2100" dirty="0">
              <a:latin typeface="Arial Narrow" panose="020B0606020202030204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pt-BR" sz="2100" b="1" dirty="0">
                <a:solidFill>
                  <a:srgbClr val="FF0000"/>
                </a:solidFill>
                <a:latin typeface="Arial Narrow" panose="020B0606020202030204" pitchFamily="34" charset="0"/>
                <a:cs typeface="Arial" pitchFamily="34" charset="0"/>
              </a:rPr>
              <a:t>Exotismo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</a:t>
            </a:r>
            <a:r>
              <a:rPr lang="pt-BR" sz="21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estranho mimo</a:t>
            </a: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", 1º verso; </a:t>
            </a:r>
          </a:p>
          <a:p>
            <a:pPr marL="7200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</a:t>
            </a:r>
            <a:r>
              <a:rPr lang="pt-BR" sz="2100" b="1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coração doentio</a:t>
            </a: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", 6º verso; </a:t>
            </a:r>
          </a:p>
          <a:p>
            <a:pPr marL="7200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</a:t>
            </a:r>
            <a:r>
              <a:rPr lang="pt-BR" sz="21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calor sombrio</a:t>
            </a: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", 8º verso; </a:t>
            </a:r>
          </a:p>
          <a:p>
            <a:pPr marL="7200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</a:t>
            </a:r>
            <a:r>
              <a:rPr lang="pt-BR" sz="2100" b="1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singular figura</a:t>
            </a: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", 11º verso; </a:t>
            </a:r>
          </a:p>
          <a:p>
            <a:pPr marL="7200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</a:t>
            </a:r>
            <a:r>
              <a:rPr lang="pt-BR" sz="21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olhos cortados</a:t>
            </a: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", 14º verso);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pt-BR" sz="2100" dirty="0">
              <a:latin typeface="Arial Narrow" panose="020B0606020202030204" pitchFamily="34" charset="0"/>
              <a:cs typeface="Arial" pitchFamily="34" charset="0"/>
            </a:endParaRPr>
          </a:p>
          <a:p>
            <a:pPr marL="7200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endParaRPr lang="pt-BR" sz="2100" dirty="0">
              <a:latin typeface="Arial Narrow" panose="020B0606020202030204" pitchFamily="34" charset="0"/>
              <a:cs typeface="Arial" pitchFamily="34" charset="0"/>
            </a:endParaRPr>
          </a:p>
          <a:p>
            <a:pPr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Char char="•"/>
              <a:defRPr/>
            </a:pPr>
            <a:endParaRPr lang="pt-BR" sz="1800" dirty="0"/>
          </a:p>
          <a:p>
            <a:pPr marL="0" indent="0"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580" name="CaixaDeTexto 4">
            <a:extLst>
              <a:ext uri="{FF2B5EF4-FFF2-40B4-BE49-F238E27FC236}">
                <a16:creationId xmlns:a16="http://schemas.microsoft.com/office/drawing/2014/main" id="{9D5789D2-1284-4F58-8B59-02DF89AFA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50" y="5300663"/>
            <a:ext cx="4248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aixaDeTexto 5">
            <a:extLst>
              <a:ext uri="{FF2B5EF4-FFF2-40B4-BE49-F238E27FC236}">
                <a16:creationId xmlns:a16="http://schemas.microsoft.com/office/drawing/2014/main" id="{12F0651C-D994-482F-A082-A9A516B8A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58477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ANÁLISE DO POEMA – VASO CHINÊS</a:t>
            </a:r>
            <a:endParaRPr kumimoji="0" lang="pt-BR" alt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0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Espaço Reservado para Conteúdo 2">
            <a:extLst>
              <a:ext uri="{FF2B5EF4-FFF2-40B4-BE49-F238E27FC236}">
                <a16:creationId xmlns:a16="http://schemas.microsoft.com/office/drawing/2014/main" id="{EB6C035C-FCD5-4AA9-AF0A-6E9012180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0" y="814162"/>
            <a:ext cx="9130890" cy="6043838"/>
          </a:xfrm>
          <a:solidFill>
            <a:schemeClr val="bg1"/>
          </a:solidFill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pt-BR" sz="1900" b="1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Plasticidade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, com seus efeitos </a:t>
            </a:r>
            <a:r>
              <a:rPr lang="pt-BR" sz="1900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poesia-pintura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, em todo poema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600" dirty="0">
                <a:latin typeface="Arial Narrow" panose="020B0606020202030204" pitchFamily="34" charset="0"/>
                <a:cs typeface="Arial" pitchFamily="34" charset="0"/>
              </a:rPr>
              <a:t> </a:t>
            </a:r>
            <a:endParaRPr lang="pt-BR" sz="500" dirty="0">
              <a:latin typeface="Arial Narrow" panose="020B0606020202030204" pitchFamily="34" charset="0"/>
              <a:cs typeface="Arial" pitchFamily="34" charset="0"/>
            </a:endParaRPr>
          </a:p>
          <a:p>
            <a:pPr algn="just">
              <a:spcBef>
                <a:spcPts val="0"/>
              </a:spcBef>
              <a:buFontTx/>
              <a:buChar char="-"/>
              <a:defRPr/>
            </a:pPr>
            <a:r>
              <a:rPr lang="pt-BR" sz="19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Conceito de plasticidade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: fixação do visto ou ouvido como exterior, não como sensação, mas como </a:t>
            </a:r>
            <a:r>
              <a:rPr lang="pt-BR" sz="1900" b="1" dirty="0">
                <a:solidFill>
                  <a:srgbClr val="FF0000"/>
                </a:solidFill>
                <a:latin typeface="Arial Narrow" panose="020B0606020202030204" pitchFamily="34" charset="0"/>
                <a:cs typeface="Arial" pitchFamily="34" charset="0"/>
              </a:rPr>
              <a:t>visão ou audição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. Plástica como toda a poesia grega e romana. A perfeição da poesia plástica </a:t>
            </a:r>
            <a:r>
              <a:rPr lang="pt-BR" sz="1900" b="1" dirty="0">
                <a:solidFill>
                  <a:srgbClr val="FF0000"/>
                </a:solidFill>
                <a:latin typeface="Arial Narrow" panose="020B0606020202030204" pitchFamily="34" charset="0"/>
                <a:cs typeface="Arial" pitchFamily="34" charset="0"/>
              </a:rPr>
              <a:t>consiste em dar a impressão exata e nítida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_______________________________________________________________________________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pt-BR" sz="19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Rimas ricas 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("vi-o", 1º verso / luzidio", 3º verso ; "vendo-a", 12º verso / "amêndoa", 14º verso);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pt-BR" sz="1900" b="1" dirty="0">
                <a:highlight>
                  <a:srgbClr val="00FFFF"/>
                </a:highlight>
                <a:latin typeface="Arial Narrow" panose="020B0606020202030204" pitchFamily="34" charset="0"/>
                <a:cs typeface="Arial" pitchFamily="34" charset="0"/>
              </a:rPr>
              <a:t>Impassibilidade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 (não há sentimentalismo excessivo); 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pt-BR" sz="1900" b="1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Precisão vocabular 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e sua </a:t>
            </a:r>
            <a:r>
              <a:rPr lang="pt-BR" sz="19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correção gra</a:t>
            </a:r>
            <a:r>
              <a:rPr lang="pt-BR" sz="1900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matical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; 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pt-BR" sz="19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Ênfase no sensorial e suas sinestesias 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("tinta ardente", 8º verso; "calor sombrio", 8º verso), 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pt-BR" sz="1900" b="1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Impossibilidade de expressar algo 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("sentia um não sei quê com aquele </a:t>
            </a:r>
            <a:r>
              <a:rPr lang="pt-BR" sz="1900" dirty="0" err="1">
                <a:latin typeface="Arial Narrow" panose="020B0606020202030204" pitchFamily="34" charset="0"/>
                <a:cs typeface="Arial" pitchFamily="34" charset="0"/>
              </a:rPr>
              <a:t>chim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", 13º verso). 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pt-BR" sz="19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Inversões sintáticas 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(hipérbato), </a:t>
            </a:r>
            <a:r>
              <a:rPr lang="pt-BR" sz="1900" dirty="0">
                <a:solidFill>
                  <a:prstClr val="black"/>
                </a:solidFill>
                <a:latin typeface="Arial Narrow" panose="020B0606020202030204" pitchFamily="34" charset="0"/>
                <a:cs typeface="Arial" pitchFamily="34" charset="0"/>
              </a:rPr>
              <a:t>devem-se ao cultivo do português do século XVIII, 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como em "de um perfumado / contador sobre o mármore luzidio".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pt-BR" sz="500" dirty="0">
              <a:latin typeface="Arial Narrow" panose="020B0606020202030204" pitchFamily="34" charset="0"/>
              <a:cs typeface="Arial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Não haver </a:t>
            </a:r>
            <a:r>
              <a:rPr lang="pt-BR" sz="1900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juízos de valor a respeito do cotidiano ou da realidade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; Alberto de Oliveira, ao modo dos parnasianos, aliena-se propositadamente para fazer a poesia da </a:t>
            </a:r>
            <a:r>
              <a:rPr lang="pt-BR" sz="1900" b="1" dirty="0">
                <a:solidFill>
                  <a:srgbClr val="FF0000"/>
                </a:solidFill>
                <a:latin typeface="Arial Narrow" panose="020B0606020202030204" pitchFamily="34" charset="0"/>
                <a:cs typeface="Arial" pitchFamily="34" charset="0"/>
              </a:rPr>
              <a:t>arte pela arte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, com o primor da forma.</a:t>
            </a:r>
          </a:p>
          <a:p>
            <a:pPr marL="0" algn="just">
              <a:spcBef>
                <a:spcPts val="0"/>
              </a:spcBef>
              <a:defRPr/>
            </a:pPr>
            <a:endParaRPr lang="pt-BR" sz="1700" dirty="0">
              <a:latin typeface="Arial Narrow" panose="020B0606020202030204" pitchFamily="34" charset="0"/>
              <a:cs typeface="Arial" pitchFamily="34" charset="0"/>
            </a:endParaRPr>
          </a:p>
          <a:p>
            <a:pPr marL="0" indent="0" algn="just">
              <a:spcBef>
                <a:spcPts val="0"/>
              </a:spcBef>
              <a:buNone/>
              <a:defRPr/>
            </a:pPr>
            <a:endParaRPr lang="pt-BR" sz="1700" dirty="0">
              <a:latin typeface="Arial Narrow" panose="020B0606020202030204" pitchFamily="34" charset="0"/>
              <a:cs typeface="Arial" pitchFamily="34" charset="0"/>
            </a:endParaRPr>
          </a:p>
          <a:p>
            <a:pPr marL="0">
              <a:spcBef>
                <a:spcPts val="0"/>
              </a:spcBef>
              <a:buFont typeface="Arial" charset="0"/>
              <a:buNone/>
              <a:defRPr/>
            </a:pPr>
            <a:endParaRPr lang="pt-BR" sz="1700" dirty="0">
              <a:latin typeface="Arial Narrow" panose="020B0606020202030204" pitchFamily="34" charset="0"/>
              <a:cs typeface="Arial" pitchFamily="34" charset="0"/>
            </a:endParaRPr>
          </a:p>
          <a:p>
            <a:pPr marL="0">
              <a:spcBef>
                <a:spcPts val="0"/>
              </a:spcBef>
              <a:buFont typeface="Arial" charset="0"/>
              <a:buNone/>
              <a:defRPr/>
            </a:pPr>
            <a:endParaRPr lang="pt-BR" sz="1700" dirty="0">
              <a:latin typeface="Arial Narrow" panose="020B0606020202030204" pitchFamily="34" charset="0"/>
              <a:cs typeface="Arial" pitchFamily="34" charset="0"/>
            </a:endParaRPr>
          </a:p>
          <a:p>
            <a:pPr marL="0">
              <a:spcBef>
                <a:spcPts val="0"/>
              </a:spcBef>
              <a:buFont typeface="Arial" charset="0"/>
              <a:buChar char="•"/>
              <a:defRPr/>
            </a:pPr>
            <a:endParaRPr lang="pt-BR" sz="1700" dirty="0">
              <a:latin typeface="Arial Narrow" panose="020B0606020202030204" pitchFamily="34" charset="0"/>
            </a:endParaRPr>
          </a:p>
          <a:p>
            <a:pPr marL="0" indent="0"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aixaDeTexto 5">
            <a:extLst>
              <a:ext uri="{FF2B5EF4-FFF2-40B4-BE49-F238E27FC236}">
                <a16:creationId xmlns:a16="http://schemas.microsoft.com/office/drawing/2014/main" id="{12F0651C-D994-482F-A082-A9A516B8A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630942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ANÁLISE DO POEMA – VASO CHINÊS</a:t>
            </a: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70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Espaço Reservado para Conteúdo 2">
            <a:extLst>
              <a:ext uri="{FF2B5EF4-FFF2-40B4-BE49-F238E27FC236}">
                <a16:creationId xmlns:a16="http://schemas.microsoft.com/office/drawing/2014/main" id="{EB6C035C-FCD5-4AA9-AF0A-6E9012180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13214"/>
            <a:ext cx="8912472" cy="5574737"/>
          </a:xfrm>
          <a:solidFill>
            <a:schemeClr val="bg1"/>
          </a:solidFill>
        </p:spPr>
        <p:txBody>
          <a:bodyPr/>
          <a:lstStyle/>
          <a:p>
            <a:pPr algn="just">
              <a:lnSpc>
                <a:spcPct val="150000"/>
              </a:lnSpc>
              <a:defRPr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Alia-se ao conteúdo filosófico de seus poemas o forte poder de </a:t>
            </a:r>
            <a:r>
              <a:rPr lang="pt-BR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sugestão das palavras</a:t>
            </a:r>
            <a:r>
              <a:rPr lang="pt-BR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e um </a:t>
            </a:r>
            <a:r>
              <a:rPr lang="pt-BR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acentuado apuro verbal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. Sua poesia marca-se pelo </a:t>
            </a:r>
            <a:r>
              <a:rPr lang="pt-BR" sz="24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pessimismo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, chegando até a ser sombria.</a:t>
            </a:r>
            <a:r>
              <a:rPr lang="pt-BR" sz="2000" b="1" dirty="0">
                <a:solidFill>
                  <a:srgbClr val="C00000"/>
                </a:solidFill>
                <a:latin typeface="Monotype Corsiva" pitchFamily="66" charset="0"/>
                <a:cs typeface="Arial" pitchFamily="34" charset="0"/>
              </a:rPr>
              <a:t>                           </a:t>
            </a:r>
          </a:p>
          <a:p>
            <a:pPr algn="ctr">
              <a:buFont typeface="Arial" charset="0"/>
              <a:buNone/>
              <a:defRPr/>
            </a:pPr>
            <a:r>
              <a:rPr lang="pt-BR" sz="2400" dirty="0">
                <a:solidFill>
                  <a:srgbClr val="C00000"/>
                </a:solidFill>
                <a:latin typeface="Monotype Corsiva" pitchFamily="66" charset="0"/>
                <a:cs typeface="Arial" pitchFamily="34" charset="0"/>
              </a:rPr>
              <a:t>   Anoitecer</a:t>
            </a:r>
          </a:p>
          <a:p>
            <a:pPr algn="ctr">
              <a:lnSpc>
                <a:spcPct val="150000"/>
              </a:lnSpc>
              <a:buFont typeface="Arial" charset="0"/>
              <a:buNone/>
              <a:defRPr/>
            </a:pPr>
            <a:r>
              <a:rPr lang="pt-BR" sz="2600" dirty="0" err="1">
                <a:solidFill>
                  <a:srgbClr val="102766"/>
                </a:solidFill>
                <a:latin typeface="Monotype Corsiva" pitchFamily="66" charset="0"/>
                <a:cs typeface="Arial" pitchFamily="34" charset="0"/>
              </a:rPr>
              <a:t>Esbraceia</a:t>
            </a:r>
            <a:r>
              <a:rPr lang="pt-BR" sz="2600" dirty="0">
                <a:solidFill>
                  <a:srgbClr val="102766"/>
                </a:solidFill>
                <a:latin typeface="Monotype Corsiva" pitchFamily="66" charset="0"/>
                <a:cs typeface="Arial" pitchFamily="34" charset="0"/>
              </a:rPr>
              <a:t> o Ocidente na agonia</a:t>
            </a:r>
          </a:p>
          <a:p>
            <a:pPr algn="ctr">
              <a:lnSpc>
                <a:spcPct val="150000"/>
              </a:lnSpc>
              <a:buFont typeface="Arial" charset="0"/>
              <a:buNone/>
              <a:defRPr/>
            </a:pPr>
            <a:r>
              <a:rPr lang="pt-BR" sz="2600" dirty="0">
                <a:solidFill>
                  <a:srgbClr val="102766"/>
                </a:solidFill>
                <a:latin typeface="Monotype Corsiva" pitchFamily="66" charset="0"/>
                <a:cs typeface="Arial" pitchFamily="34" charset="0"/>
              </a:rPr>
              <a:t>O sol...Aves em bandos destacados,</a:t>
            </a:r>
          </a:p>
          <a:p>
            <a:pPr algn="ctr">
              <a:lnSpc>
                <a:spcPct val="150000"/>
              </a:lnSpc>
              <a:buFont typeface="Arial" charset="0"/>
              <a:buNone/>
              <a:defRPr/>
            </a:pPr>
            <a:r>
              <a:rPr lang="pt-BR" sz="2600" dirty="0">
                <a:solidFill>
                  <a:srgbClr val="102766"/>
                </a:solidFill>
                <a:latin typeface="Monotype Corsiva" pitchFamily="66" charset="0"/>
                <a:cs typeface="Arial" pitchFamily="34" charset="0"/>
              </a:rPr>
              <a:t>Por céus de </a:t>
            </a:r>
            <a:r>
              <a:rPr lang="pt-BR" sz="2600" dirty="0" err="1">
                <a:solidFill>
                  <a:srgbClr val="102766"/>
                </a:solidFill>
                <a:latin typeface="Monotype Corsiva" pitchFamily="66" charset="0"/>
                <a:cs typeface="Arial" pitchFamily="34" charset="0"/>
              </a:rPr>
              <a:t>oiro</a:t>
            </a:r>
            <a:r>
              <a:rPr lang="pt-BR" sz="2600" dirty="0">
                <a:solidFill>
                  <a:srgbClr val="102766"/>
                </a:solidFill>
                <a:latin typeface="Monotype Corsiva" pitchFamily="66" charset="0"/>
                <a:cs typeface="Arial" pitchFamily="34" charset="0"/>
              </a:rPr>
              <a:t> e de púrpura raiados,</a:t>
            </a:r>
          </a:p>
          <a:p>
            <a:pPr algn="ctr">
              <a:lnSpc>
                <a:spcPct val="150000"/>
              </a:lnSpc>
              <a:buFont typeface="Arial" charset="0"/>
              <a:buNone/>
              <a:defRPr/>
            </a:pPr>
            <a:r>
              <a:rPr lang="pt-BR" sz="2600" dirty="0">
                <a:solidFill>
                  <a:srgbClr val="102766"/>
                </a:solidFill>
                <a:latin typeface="Monotype Corsiva" pitchFamily="66" charset="0"/>
                <a:cs typeface="Arial" pitchFamily="34" charset="0"/>
              </a:rPr>
              <a:t>Fogem...Fecha-se a pálpebra do dia...</a:t>
            </a:r>
          </a:p>
          <a:p>
            <a:pPr>
              <a:buFont typeface="Arial" charset="0"/>
              <a:buNone/>
              <a:defRPr/>
            </a:pPr>
            <a:endParaRPr lang="pt-BR" sz="2400" dirty="0">
              <a:solidFill>
                <a:srgbClr val="102766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Char char="•"/>
              <a:defRPr/>
            </a:pPr>
            <a:endParaRPr lang="pt-BR" sz="1800" dirty="0"/>
          </a:p>
          <a:p>
            <a:pPr marL="0" indent="0"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580" name="CaixaDeTexto 4">
            <a:extLst>
              <a:ext uri="{FF2B5EF4-FFF2-40B4-BE49-F238E27FC236}">
                <a16:creationId xmlns:a16="http://schemas.microsoft.com/office/drawing/2014/main" id="{9D5789D2-1284-4F58-8B59-02DF89AFA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50" y="5300663"/>
            <a:ext cx="4248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CaixaDeTexto 5">
            <a:extLst>
              <a:ext uri="{FF2B5EF4-FFF2-40B4-BE49-F238E27FC236}">
                <a16:creationId xmlns:a16="http://schemas.microsoft.com/office/drawing/2014/main" id="{34D017ED-0443-4938-AD59-718415A52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1107996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Narrow" panose="020B0606020202030204" pitchFamily="34" charset="0"/>
              </a:rPr>
              <a:t>CARACTERÍSITICAS DA OBRA POÉTICA – RAIMUNDO CORREIA</a:t>
            </a:r>
            <a:endParaRPr kumimoji="0" lang="pt-BR" altLang="pt-BR" sz="2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98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457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457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0" fill="hold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0" fill="hold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0" fill="hold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0" fill="hold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Espaço Reservado para Conteúdo 2">
            <a:extLst>
              <a:ext uri="{FF2B5EF4-FFF2-40B4-BE49-F238E27FC236}">
                <a16:creationId xmlns:a16="http://schemas.microsoft.com/office/drawing/2014/main" id="{8376CA2D-FD21-4DE3-A1FA-8C7D8D892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14068"/>
            <a:ext cx="4968552" cy="6844954"/>
          </a:xfrm>
          <a:solidFill>
            <a:schemeClr val="bg1"/>
          </a:solidFill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pt-BR" altLang="pt-BR" sz="1800" dirty="0"/>
              <a:t>                       </a:t>
            </a:r>
            <a:r>
              <a:rPr lang="pt-BR" altLang="pt-BR" sz="2400" b="1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As Pombas...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(</a:t>
            </a:r>
            <a:r>
              <a:rPr lang="pt-BR" altLang="pt-BR" sz="1800" b="1" dirty="0">
                <a:solidFill>
                  <a:srgbClr val="0070C0"/>
                </a:solidFill>
              </a:rPr>
              <a:t>Raimundo Correia)</a:t>
            </a:r>
            <a:endParaRPr lang="pt-BR" altLang="pt-BR" sz="1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pt-BR" altLang="pt-BR" sz="1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Vai-se a primeira pomba despertada ...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Vai-se outra mais ... mais outra ... enfim dezenas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De pombas vão-se</a:t>
            </a:r>
            <a:r>
              <a:rPr lang="pt-BR" altLang="pt-BR" sz="2200" dirty="0">
                <a:latin typeface="Monotype Corsiva" panose="03010101010201010101" pitchFamily="66" charset="0"/>
                <a:cs typeface="Arial" panose="020B0604020202020204" pitchFamily="34" charset="0"/>
              </a:rPr>
              <a:t> </a:t>
            </a:r>
            <a:r>
              <a:rPr lang="pt-BR" altLang="pt-BR" sz="2200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dos pombais, apenas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Raia sanguínea e fresca a madrugada ...</a:t>
            </a:r>
          </a:p>
          <a:p>
            <a:pPr>
              <a:buFont typeface="Arial" panose="020B0604020202020204" pitchFamily="34" charset="0"/>
              <a:buNone/>
            </a:pPr>
            <a:endParaRPr lang="pt-BR" altLang="pt-BR" sz="22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pt-BR" altLang="pt-BR" sz="22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 </a:t>
            </a: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E à tarde, quando a rígida nortada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Sopra, aos pombais de novo elas, serenas,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 Ruflando as asas, sacudindo as penas,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Voltam todas em bando e em revoada... </a:t>
            </a:r>
          </a:p>
        </p:txBody>
      </p:sp>
      <p:sp>
        <p:nvSpPr>
          <p:cNvPr id="25603" name="CaixaDeTexto 3">
            <a:extLst>
              <a:ext uri="{FF2B5EF4-FFF2-40B4-BE49-F238E27FC236}">
                <a16:creationId xmlns:a16="http://schemas.microsoft.com/office/drawing/2014/main" id="{60A65F8C-9DDC-4FAA-AE1B-D2AB8D279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985" y="3753120"/>
            <a:ext cx="4799074" cy="3077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1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Monotype Corsiva" panose="03010101010201010101" pitchFamily="66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Também dos corações onde abotoam,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Os sonhos, um por um, céleres voam,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Como voam as pombas dos pombais;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onotype Corsiva" panose="03010101010201010101" pitchFamily="66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No azul da adolescência as asas soltam,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 Fogem... Mas aos pombais as pombas voltam,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E eles aos corações não voltam mais...</a:t>
            </a: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0121201-AF64-49F2-8087-BBD7F44B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555" y="8841"/>
            <a:ext cx="4273504" cy="370819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6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6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6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6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6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6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6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6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>
            <a:extLst>
              <a:ext uri="{FF2B5EF4-FFF2-40B4-BE49-F238E27FC236}">
                <a16:creationId xmlns:a16="http://schemas.microsoft.com/office/drawing/2014/main" id="{B312693F-B013-44DD-A006-47ED4CCE2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62" y="1196752"/>
            <a:ext cx="8912473" cy="5400600"/>
          </a:xfrm>
          <a:solidFill>
            <a:schemeClr val="bg1"/>
          </a:solidFill>
        </p:spPr>
        <p:txBody>
          <a:bodyPr/>
          <a:lstStyle/>
          <a:p>
            <a:pPr>
              <a:buFont typeface="Arial" charset="0"/>
              <a:buNone/>
              <a:defRPr/>
            </a:pPr>
            <a:endParaRPr lang="pt-BR" sz="2000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  <a:p>
            <a:pPr algn="just">
              <a:defRPr/>
            </a:pPr>
            <a:r>
              <a:rPr lang="pt-BR" sz="2800" dirty="0">
                <a:latin typeface="Arial Narrow" panose="020B0606020202030204" pitchFamily="34" charset="0"/>
                <a:cs typeface="Arial" charset="0"/>
              </a:rPr>
              <a:t>Nasceu e morreu no Rio de Janeiro (1865-1918);</a:t>
            </a:r>
          </a:p>
          <a:p>
            <a:pPr algn="just">
              <a:defRPr/>
            </a:pPr>
            <a:endParaRPr lang="pt-BR" sz="2800" dirty="0">
              <a:latin typeface="Arial Narrow" panose="020B0606020202030204" pitchFamily="34" charset="0"/>
              <a:cs typeface="Arial" charset="0"/>
            </a:endParaRPr>
          </a:p>
          <a:p>
            <a:pPr algn="just">
              <a:defRPr/>
            </a:pPr>
            <a:r>
              <a:rPr lang="pt-BR" sz="2800" dirty="0">
                <a:latin typeface="Arial Narrow" panose="020B0606020202030204" pitchFamily="34" charset="0"/>
                <a:cs typeface="Arial" charset="0"/>
              </a:rPr>
              <a:t>Frequentou os cursos de Medicina e Direito, mas não os concluiu. Tornou-se jornalista e ocupou vários cargos públicos;</a:t>
            </a:r>
          </a:p>
          <a:p>
            <a:pPr algn="just">
              <a:defRPr/>
            </a:pPr>
            <a:endParaRPr lang="pt-BR" sz="2800" dirty="0">
              <a:latin typeface="Arial Narrow" panose="020B0606020202030204" pitchFamily="34" charset="0"/>
              <a:cs typeface="Arial" charset="0"/>
            </a:endParaRPr>
          </a:p>
          <a:p>
            <a:pPr algn="just">
              <a:defRPr/>
            </a:pPr>
            <a:r>
              <a:rPr lang="pt-BR" sz="2800" dirty="0">
                <a:latin typeface="Arial Narrow" panose="020B0606020202030204" pitchFamily="34" charset="0"/>
                <a:cs typeface="Arial" charset="0"/>
              </a:rPr>
              <a:t>Assume o papel de “</a:t>
            </a:r>
            <a:r>
              <a:rPr lang="pt-BR" sz="2800" b="1" dirty="0">
                <a:solidFill>
                  <a:srgbClr val="FF0000"/>
                </a:solidFill>
                <a:latin typeface="Arial Narrow" panose="020B0606020202030204" pitchFamily="34" charset="0"/>
                <a:cs typeface="Arial" charset="0"/>
              </a:rPr>
              <a:t>Poeta Cívico</a:t>
            </a:r>
            <a:r>
              <a:rPr lang="pt-BR" sz="2800" dirty="0">
                <a:latin typeface="Arial Narrow" panose="020B0606020202030204" pitchFamily="34" charset="0"/>
                <a:cs typeface="Arial" charset="0"/>
              </a:rPr>
              <a:t>” na campanha em favor do serviço militar obrigatório e na autoria da letra do “</a:t>
            </a:r>
            <a:r>
              <a:rPr lang="pt-BR" sz="2800" dirty="0">
                <a:highlight>
                  <a:srgbClr val="00FF00"/>
                </a:highlight>
                <a:latin typeface="Arial Narrow" panose="020B0606020202030204" pitchFamily="34" charset="0"/>
                <a:cs typeface="Arial" charset="0"/>
              </a:rPr>
              <a:t>Hino à Bandeira Brasileira</a:t>
            </a:r>
            <a:r>
              <a:rPr lang="pt-BR" sz="2800" dirty="0">
                <a:latin typeface="Arial Narrow" panose="020B0606020202030204" pitchFamily="34" charset="0"/>
                <a:cs typeface="Arial" charset="0"/>
              </a:rPr>
              <a:t>”.</a:t>
            </a:r>
            <a:endParaRPr lang="pt-BR" sz="2800" dirty="0">
              <a:latin typeface="Arial Narrow" panose="020B0606020202030204" pitchFamily="34" charset="0"/>
            </a:endParaRPr>
          </a:p>
          <a:p>
            <a:pPr>
              <a:buFont typeface="Arial" charset="0"/>
              <a:buNone/>
              <a:defRPr/>
            </a:pPr>
            <a:r>
              <a:rPr lang="pt-BR" sz="2800" dirty="0">
                <a:latin typeface="Arial Narrow" panose="020B0606020202030204" pitchFamily="34" charset="0"/>
                <a:cs typeface="Arial" charset="0"/>
              </a:rPr>
              <a:t> </a:t>
            </a:r>
          </a:p>
        </p:txBody>
      </p:sp>
      <p:pic>
        <p:nvPicPr>
          <p:cNvPr id="26629" name="Picture 7">
            <a:extLst>
              <a:ext uri="{FF2B5EF4-FFF2-40B4-BE49-F238E27FC236}">
                <a16:creationId xmlns:a16="http://schemas.microsoft.com/office/drawing/2014/main" id="{9B916D06-166F-4EB8-96F1-9C7E732EB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363" y="1195369"/>
            <a:ext cx="143205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5">
            <a:extLst>
              <a:ext uri="{FF2B5EF4-FFF2-40B4-BE49-F238E27FC236}">
                <a16:creationId xmlns:a16="http://schemas.microsoft.com/office/drawing/2014/main" id="{22CCC7FC-627B-43FC-A2A1-40878611E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80021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OLAVO BILAC</a:t>
            </a:r>
            <a:endParaRPr kumimoji="0" lang="pt-BR" altLang="pt-BR" sz="3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build="p" autoUpdateAnimBg="0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5">
            <a:extLst>
              <a:ext uri="{FF2B5EF4-FFF2-40B4-BE49-F238E27FC236}">
                <a16:creationId xmlns:a16="http://schemas.microsoft.com/office/drawing/2014/main" id="{22CCC7FC-627B-43FC-A2A1-40878611E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1107996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CARACTERÍSITICAS DA OBRA POÉTICA –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OLAVO BILAC</a:t>
            </a:r>
            <a:endParaRPr kumimoji="0" lang="pt-BR" altLang="pt-BR" sz="2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A3800E-0399-4473-95E1-B4A938E2BC09}"/>
              </a:ext>
            </a:extLst>
          </p:cNvPr>
          <p:cNvSpPr txBox="1"/>
          <p:nvPr/>
        </p:nvSpPr>
        <p:spPr>
          <a:xfrm>
            <a:off x="144807" y="1484784"/>
            <a:ext cx="8912473" cy="500944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Dualidade no tratamento do amor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, oscila entre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platonismo e sensualidade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. Também tratou de temas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históricos e patrióticos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, o que lhe valeu o título de “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Patrono do Exército Brasileiro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”.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Boa parte da sua obra poética obedece aos </a:t>
            </a:r>
            <a:r>
              <a:rPr kumimoji="0" lang="pt-B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cânones parnasianos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: 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poesia  descritiva</a:t>
            </a:r>
            <a:r>
              <a:rPr kumimoji="0" lang="pt-BR" sz="24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 e </a:t>
            </a:r>
            <a:r>
              <a:rPr kumimoji="0" lang="pt-BR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o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bjetiva; 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Temática histórica e forma apurada;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Linguagem eloquente,  busca atrair e reter a atenção do leitor a cada linha. 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4568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ço Reservado para Conteúdo 2">
            <a:extLst>
              <a:ext uri="{FF2B5EF4-FFF2-40B4-BE49-F238E27FC236}">
                <a16:creationId xmlns:a16="http://schemas.microsoft.com/office/drawing/2014/main" id="{4C67EA82-9CC1-4589-B909-89F7E78AE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63" y="1052736"/>
            <a:ext cx="8912473" cy="5735216"/>
          </a:xfrm>
          <a:solidFill>
            <a:schemeClr val="bg1"/>
          </a:solidFill>
        </p:spPr>
        <p:txBody>
          <a:bodyPr/>
          <a:lstStyle/>
          <a:p>
            <a:pPr algn="r">
              <a:buFont typeface="Arial" charset="0"/>
              <a:buNone/>
              <a:defRPr/>
            </a:pPr>
            <a:r>
              <a:rPr lang="pt-BR" sz="11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                                       (Olavo Bilac)</a:t>
            </a:r>
            <a:endParaRPr lang="pt-BR" sz="11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pt-BR" sz="2300" dirty="0">
                <a:solidFill>
                  <a:srgbClr val="CC0000"/>
                </a:solidFill>
                <a:latin typeface="Monotype Corsiva" pitchFamily="66" charset="0"/>
              </a:rPr>
              <a:t>Talvez sonhasse, quando a vi. Mas via 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pt-BR" sz="2300" dirty="0">
                <a:solidFill>
                  <a:srgbClr val="CC0000"/>
                </a:solidFill>
                <a:latin typeface="Monotype Corsiva" pitchFamily="66" charset="0"/>
              </a:rPr>
              <a:t>Que, aos raios do luar iluminada,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pt-BR" sz="2300" dirty="0">
                <a:solidFill>
                  <a:srgbClr val="CC0000"/>
                </a:solidFill>
                <a:latin typeface="Monotype Corsiva" pitchFamily="66" charset="0"/>
              </a:rPr>
              <a:t>Entre as estrelas trêmulas subia 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pt-BR" sz="2300" dirty="0">
                <a:solidFill>
                  <a:srgbClr val="CC0000"/>
                </a:solidFill>
                <a:latin typeface="Monotype Corsiva" pitchFamily="66" charset="0"/>
                <a:cs typeface="Arial" pitchFamily="34" charset="0"/>
              </a:rPr>
              <a:t>Uma infinita  e  cintilante  escada.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endParaRPr lang="pt-BR" sz="2300" b="1" dirty="0">
              <a:solidFill>
                <a:srgbClr val="C00000"/>
              </a:solidFill>
              <a:latin typeface="Monotype Corsiva" pitchFamily="66" charset="0"/>
              <a:cs typeface="Arial" pitchFamily="34" charset="0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300" dirty="0">
                <a:solidFill>
                  <a:srgbClr val="102766"/>
                </a:solidFill>
                <a:latin typeface="Monotype Corsiva" pitchFamily="66" charset="0"/>
              </a:rPr>
              <a:t>E eu olhava-a de baixo, olhava-a... Em cada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300" dirty="0">
                <a:solidFill>
                  <a:srgbClr val="102766"/>
                </a:solidFill>
                <a:latin typeface="Monotype Corsiva" pitchFamily="66" charset="0"/>
              </a:rPr>
              <a:t>Degrau, que o ouro mais límpido vestia,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300" dirty="0">
                <a:solidFill>
                  <a:srgbClr val="102766"/>
                </a:solidFill>
                <a:latin typeface="Monotype Corsiva" pitchFamily="66" charset="0"/>
              </a:rPr>
              <a:t>Mudo e sereno, um anjo a harpa dourada,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300" dirty="0">
                <a:solidFill>
                  <a:srgbClr val="102766"/>
                </a:solidFill>
                <a:latin typeface="Monotype Corsiva" pitchFamily="66" charset="0"/>
              </a:rPr>
              <a:t>Ressoante de súplicas, feria...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pt-BR" sz="2300" dirty="0">
              <a:solidFill>
                <a:srgbClr val="000000"/>
              </a:solidFill>
              <a:latin typeface="Monotype Corsiva" pitchFamily="66" charset="0"/>
            </a:endParaRPr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B83479CE-8C7C-470E-A757-28AAF81C6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5847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2"/>
              </a:rPr>
              <a:t>Via Láctea</a:t>
            </a: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build="p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714E9-5134-483D-AFA5-6630321DA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69" y="104571"/>
            <a:ext cx="8229600" cy="706090"/>
          </a:xfrm>
          <a:solidFill>
            <a:srgbClr val="B88C00">
              <a:alpha val="78000"/>
            </a:srgbClr>
          </a:solidFill>
          <a:ln w="34925">
            <a:solidFill>
              <a:srgbClr val="FFFF00"/>
            </a:solidFill>
            <a:bevel/>
          </a:ln>
          <a:effectLst>
            <a:glow rad="647700">
              <a:srgbClr val="7030A0">
                <a:alpha val="40000"/>
              </a:srgbClr>
            </a:glow>
            <a:softEdge rad="0"/>
          </a:effectLst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highlight>
                  <a:srgbClr val="000080"/>
                </a:highlight>
              </a:rPr>
              <a:t>PROFISSÃO DE FÉ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ABC598-F347-49F2-9886-EF5DD705C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79993"/>
            <a:ext cx="4457616" cy="5573436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 que o lavor do verso, acaso,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Por tão subtil,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Possa o lavor lembrar de um vaso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De </a:t>
            </a:r>
            <a:r>
              <a:rPr lang="pt-BR" sz="2500" dirty="0" err="1">
                <a:latin typeface="Arial Narrow" panose="020B0606020202030204" pitchFamily="34" charset="0"/>
              </a:rPr>
              <a:t>Becerril</a:t>
            </a:r>
            <a:r>
              <a:rPr lang="pt-BR" sz="2500" dirty="0">
                <a:latin typeface="Arial Narrow" panose="020B0606020202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 horas sem conto passo, mudo,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O olhar atento,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 trabalhar, longe de tudo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O pensamento.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Porque o escrever - tanta perícia,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Tanta requer,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Que oficio tal... nem há notícia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De outro qualquer.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pt-BR" sz="26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3B4448-174B-4B49-A842-489110274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7255" y="1179993"/>
            <a:ext cx="4646745" cy="5573436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Assim procedo. Minha pena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Segue esta norma,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Por te servir, Deusa serena,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Serena Forma!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Deusa! A onda vil, que se avoluma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De um torvo mar,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Deixa-a crescer; e o lodo e a espuma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Deixa-a rolar!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Blasfemo</a:t>
            </a:r>
            <a:r>
              <a:rPr lang="pt-BR" sz="2500" dirty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pt-BR" sz="2500" dirty="0">
                <a:latin typeface="Arial Narrow" panose="020B0606020202030204" pitchFamily="34" charset="0"/>
              </a:rPr>
              <a:t> em grita surda e horrendo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Ímpeto, o bando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Venha dos bárbaros crescendo,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Vociferando...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851D3F9-DA95-4221-97D7-D9A4964A7877}"/>
              </a:ext>
            </a:extLst>
          </p:cNvPr>
          <p:cNvSpPr txBox="1"/>
          <p:nvPr/>
        </p:nvSpPr>
        <p:spPr>
          <a:xfrm>
            <a:off x="7423473" y="810661"/>
            <a:ext cx="137849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Olavo Bilac</a:t>
            </a:r>
          </a:p>
        </p:txBody>
      </p:sp>
    </p:spTree>
    <p:extLst>
      <p:ext uri="{BB962C8B-B14F-4D97-AF65-F5344CB8AC3E}">
        <p14:creationId xmlns:p14="http://schemas.microsoft.com/office/powerpoint/2010/main" val="375854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0631D47-6F53-4803-B9DC-B4BED032A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97894"/>
            <a:ext cx="9143999" cy="639117"/>
          </a:xfrm>
          <a:solidFill>
            <a:schemeClr val="tx1"/>
          </a:solidFill>
          <a:ln>
            <a:solidFill>
              <a:srgbClr val="008080"/>
            </a:solidFill>
          </a:ln>
          <a:effectLst>
            <a:glow rad="723900">
              <a:srgbClr val="008080"/>
            </a:glow>
          </a:effectLst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sz="3600" b="1" dirty="0">
                <a:solidFill>
                  <a:srgbClr val="990033"/>
                </a:solidFill>
              </a:rPr>
              <a:t>CARACTERÍSTICAS</a:t>
            </a:r>
            <a:r>
              <a:rPr lang="pt-BR" altLang="pt-BR" sz="3600" b="1" dirty="0">
                <a:solidFill>
                  <a:srgbClr val="000099"/>
                </a:solidFill>
              </a:rPr>
              <a:t> </a:t>
            </a:r>
            <a:r>
              <a:rPr lang="pt-BR" altLang="pt-BR" sz="3600" b="1" dirty="0">
                <a:solidFill>
                  <a:srgbClr val="990033"/>
                </a:solidFill>
              </a:rPr>
              <a:t>DO NATURALISMO </a:t>
            </a:r>
            <a:br>
              <a:rPr lang="pt-BR" altLang="pt-BR" sz="3200" b="1" dirty="0">
                <a:solidFill>
                  <a:schemeClr val="folHlink"/>
                </a:solidFill>
              </a:rPr>
            </a:br>
            <a:endParaRPr lang="pt-BR" altLang="pt-BR" sz="3200" b="1" dirty="0">
              <a:solidFill>
                <a:schemeClr val="folHlink"/>
              </a:solidFill>
            </a:endParaRP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6E6151C-5526-4A21-84DD-1DC5C54578D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43508" y="767440"/>
            <a:ext cx="8856984" cy="5932350"/>
          </a:xfrm>
          <a:solidFill>
            <a:schemeClr val="tx1"/>
          </a:solidFill>
        </p:spPr>
        <p:txBody>
          <a:bodyPr/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-  </a:t>
            </a:r>
          </a:p>
          <a:p>
            <a:pPr algn="just">
              <a:spcBef>
                <a:spcPts val="0"/>
              </a:spcBef>
              <a:buFontTx/>
              <a:buChar char="-"/>
            </a:pPr>
            <a:endParaRPr lang="pt-BR" sz="800" dirty="0">
              <a:solidFill>
                <a:srgbClr val="444444"/>
              </a:solidFill>
              <a:latin typeface="Arial Narrow" panose="020B0606020202030204" pitchFamily="34" charset="0"/>
              <a:ea typeface="MS PGothic" panose="020B0600070205080204" pitchFamily="34" charset="-128"/>
            </a:endParaRPr>
          </a:p>
          <a:p>
            <a:pPr algn="just">
              <a:spcBef>
                <a:spcPts val="0"/>
              </a:spcBef>
              <a:buFontTx/>
              <a:buChar char="-"/>
            </a:pPr>
            <a:r>
              <a:rPr lang="pt-BR" sz="2400" b="1" u="sng" dirty="0">
                <a:solidFill>
                  <a:srgbClr val="000099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Nas artes plásticas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, os pintores enfatizam </a:t>
            </a:r>
            <a:r>
              <a:rPr lang="pt-BR" sz="2400" b="1" dirty="0">
                <a:solidFill>
                  <a:srgbClr val="FF0000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cenas do mundo real 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em suas obras. Pintavam aquilo que observavam;</a:t>
            </a:r>
          </a:p>
          <a:p>
            <a:pPr algn="just">
              <a:spcBef>
                <a:spcPts val="0"/>
              </a:spcBef>
              <a:buFontTx/>
              <a:buChar char="-"/>
            </a:pPr>
            <a:endParaRPr lang="pt-BR" sz="1000" dirty="0">
              <a:solidFill>
                <a:srgbClr val="444444"/>
              </a:solidFill>
              <a:latin typeface="Arial Narrow" panose="020B0606020202030204" pitchFamily="34" charset="0"/>
              <a:ea typeface="MS PGothic" panose="020B0600070205080204" pitchFamily="34" charset="-128"/>
            </a:endParaRPr>
          </a:p>
          <a:p>
            <a:pPr algn="just">
              <a:spcBef>
                <a:spcPts val="0"/>
              </a:spcBef>
              <a:buFontTx/>
              <a:buChar char="-"/>
            </a:pPr>
            <a:endParaRPr lang="pt-BR" sz="1200" dirty="0">
              <a:solidFill>
                <a:srgbClr val="444444"/>
              </a:solidFill>
              <a:latin typeface="Arial Narrow" panose="020B0606020202030204" pitchFamily="34" charset="0"/>
              <a:ea typeface="MS PGothic" panose="020B0600070205080204" pitchFamily="34" charset="-128"/>
            </a:endParaRPr>
          </a:p>
          <a:p>
            <a:pPr algn="just">
              <a:spcBef>
                <a:spcPts val="0"/>
              </a:spcBef>
              <a:buFontTx/>
              <a:buChar char="-"/>
            </a:pPr>
            <a:r>
              <a:rPr lang="pt-BR" sz="2400" b="1" dirty="0">
                <a:solidFill>
                  <a:srgbClr val="002060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Na literatura: há intenso </a:t>
            </a:r>
            <a:r>
              <a:rPr lang="pt-BR" sz="2400" b="1" dirty="0">
                <a:solidFill>
                  <a:srgbClr val="D60093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uso de descrições de ambientes e de pessoas; com linguagem coloquial</a:t>
            </a:r>
            <a:r>
              <a:rPr lang="pt-BR" sz="2400" b="1" dirty="0">
                <a:solidFill>
                  <a:srgbClr val="002060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;</a:t>
            </a:r>
          </a:p>
          <a:p>
            <a:pPr algn="just">
              <a:spcBef>
                <a:spcPts val="0"/>
              </a:spcBef>
              <a:buFontTx/>
              <a:buChar char="-"/>
            </a:pPr>
            <a:endParaRPr lang="pt-BR" sz="1000" b="1" dirty="0">
              <a:solidFill>
                <a:srgbClr val="002060"/>
              </a:solidFill>
              <a:latin typeface="Arial Narrow" panose="020B0606020202030204" pitchFamily="34" charset="0"/>
              <a:ea typeface="MS PGothic" panose="020B0600070205080204" pitchFamily="34" charset="-128"/>
            </a:endParaRPr>
          </a:p>
          <a:p>
            <a:pPr algn="just">
              <a:spcBef>
                <a:spcPts val="0"/>
              </a:spcBef>
              <a:buFontTx/>
              <a:buChar char="-"/>
            </a:pPr>
            <a:endParaRPr lang="pt-BR" sz="800" b="1" dirty="0">
              <a:solidFill>
                <a:srgbClr val="002060"/>
              </a:solidFill>
              <a:latin typeface="Arial Narrow" panose="020B0606020202030204" pitchFamily="34" charset="0"/>
              <a:ea typeface="MS PGothic" panose="020B0600070205080204" pitchFamily="34" charset="-128"/>
            </a:endParaRPr>
          </a:p>
          <a:p>
            <a:pPr algn="just">
              <a:spcBef>
                <a:spcPts val="0"/>
              </a:spcBef>
              <a:buFontTx/>
              <a:buChar char="-"/>
            </a:pPr>
            <a:r>
              <a:rPr lang="pt-BR" sz="2400" b="1" dirty="0">
                <a:solidFill>
                  <a:srgbClr val="FF0066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Principais temas: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 </a:t>
            </a:r>
            <a:r>
              <a:rPr lang="pt-BR" sz="2400" b="1" dirty="0">
                <a:solidFill>
                  <a:srgbClr val="000000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desejos humanos, instintos, loucura, violência, traição, miséria, exploração social etc.</a:t>
            </a:r>
          </a:p>
        </p:txBody>
      </p:sp>
    </p:spTree>
    <p:extLst>
      <p:ext uri="{BB962C8B-B14F-4D97-AF65-F5344CB8AC3E}">
        <p14:creationId xmlns:p14="http://schemas.microsoft.com/office/powerpoint/2010/main" val="261282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714E9-5134-483D-AFA5-6630321DA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69" y="104571"/>
            <a:ext cx="8229600" cy="706090"/>
          </a:xfrm>
          <a:solidFill>
            <a:srgbClr val="B88C00">
              <a:alpha val="78000"/>
            </a:srgbClr>
          </a:solidFill>
          <a:ln w="34925">
            <a:solidFill>
              <a:srgbClr val="FFFF00"/>
            </a:solidFill>
            <a:bevel/>
          </a:ln>
          <a:effectLst>
            <a:glow rad="647700">
              <a:srgbClr val="7030A0">
                <a:alpha val="40000"/>
              </a:srgbClr>
            </a:glow>
            <a:softEdge rad="0"/>
          </a:effectLst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highlight>
                  <a:srgbClr val="000080"/>
                </a:highlight>
              </a:rPr>
              <a:t>PROFISSÃO DE FÉ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ABC598-F347-49F2-9886-EF5DD705C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84" y="1021769"/>
            <a:ext cx="4457616" cy="5731660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Deixa-o: que venha e uivando passe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- Bando feroz!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Não se te mude a cor da face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 o tom da voz!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Olha-os somente, armada e pronta,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Radiante e bela: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E, ao braço o escudo&gt; a raiva afronta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Dessa procela!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Este que à frente vem, e o todo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Possui minaz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De um vândalo ou de um visigodo,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Cruel e audaz;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pt-BR" sz="26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3B4448-174B-4B49-A842-489110274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4300" y="1022767"/>
            <a:ext cx="4646745" cy="5730662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Este, que, de entre os mais, o vulto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Ferrenho alteia,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E, em jato, expele o amargo insulto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Que te enlameia: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É em vão que as forças cansa, e à luta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Se atira; é em vão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Que brande no ar a maça bruta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 bruta mão.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Não morrerás, Deusa sublime!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Do trono egrégio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Assistirás intacta ao crime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Do sacrilégio.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851D3F9-DA95-4221-97D7-D9A4964A7877}"/>
              </a:ext>
            </a:extLst>
          </p:cNvPr>
          <p:cNvSpPr txBox="1"/>
          <p:nvPr/>
        </p:nvSpPr>
        <p:spPr>
          <a:xfrm>
            <a:off x="7797317" y="6384097"/>
            <a:ext cx="137849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Olavo Bilac</a:t>
            </a:r>
          </a:p>
        </p:txBody>
      </p:sp>
    </p:spTree>
    <p:extLst>
      <p:ext uri="{BB962C8B-B14F-4D97-AF65-F5344CB8AC3E}">
        <p14:creationId xmlns:p14="http://schemas.microsoft.com/office/powerpoint/2010/main" val="76318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714E9-5134-483D-AFA5-6630321DA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69" y="104571"/>
            <a:ext cx="8229600" cy="706090"/>
          </a:xfrm>
          <a:solidFill>
            <a:srgbClr val="B88C00">
              <a:alpha val="78000"/>
            </a:srgbClr>
          </a:solidFill>
          <a:ln w="34925">
            <a:solidFill>
              <a:srgbClr val="FFFF00"/>
            </a:solidFill>
            <a:bevel/>
          </a:ln>
          <a:effectLst>
            <a:glow rad="647700">
              <a:srgbClr val="7030A0">
                <a:alpha val="40000"/>
              </a:srgbClr>
            </a:glow>
            <a:softEdge rad="0"/>
          </a:effectLst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highlight>
                  <a:srgbClr val="000080"/>
                </a:highlight>
              </a:rPr>
              <a:t>PROFISSÃO DE FÉ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ABC598-F347-49F2-9886-EF5DD705C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79993"/>
            <a:ext cx="4457616" cy="5573436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E, se morreres por ventura,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Possa eu morrer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Contigo, e a mesma noite escura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Nos envolver!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Ah! ver por terra, profanada,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 ara partida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 a Arte imortal aos pés calcada,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Prostituída!...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Ver derribar do eterno sólio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O Belo, e o som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Ouvir da queda do Acropólio,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Do Partenon!...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pt-BR" sz="26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3B4448-174B-4B49-A842-489110274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7255" y="1179993"/>
            <a:ext cx="4646745" cy="5573436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Sem sacerdote, a Crença morta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Sentir, e o susto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Ver, e o extermínio, entrando a porta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Do templo augusto!...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Ver esta língua, que cultivo,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Sem ouropéis,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Mirrada ao hálito nocivo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Dos infiéis!...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Não! Morra tudo que me é caro,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Fique eu sozinho!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Que não encontre um só amparo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Em meu caminho!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851D3F9-DA95-4221-97D7-D9A4964A7877}"/>
              </a:ext>
            </a:extLst>
          </p:cNvPr>
          <p:cNvSpPr txBox="1"/>
          <p:nvPr/>
        </p:nvSpPr>
        <p:spPr>
          <a:xfrm>
            <a:off x="7423473" y="810661"/>
            <a:ext cx="137849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Olavo Bilac</a:t>
            </a:r>
          </a:p>
        </p:txBody>
      </p:sp>
    </p:spTree>
    <p:extLst>
      <p:ext uri="{BB962C8B-B14F-4D97-AF65-F5344CB8AC3E}">
        <p14:creationId xmlns:p14="http://schemas.microsoft.com/office/powerpoint/2010/main" val="85065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714E9-5134-483D-AFA5-6630321DA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69" y="104571"/>
            <a:ext cx="8229600" cy="706090"/>
          </a:xfrm>
          <a:solidFill>
            <a:srgbClr val="B88C00">
              <a:alpha val="78000"/>
            </a:srgbClr>
          </a:solidFill>
          <a:ln w="34925">
            <a:solidFill>
              <a:srgbClr val="FFFF00"/>
            </a:solidFill>
            <a:bevel/>
          </a:ln>
          <a:effectLst>
            <a:glow rad="647700">
              <a:srgbClr val="7030A0">
                <a:alpha val="40000"/>
              </a:srgbClr>
            </a:glow>
            <a:softEdge rad="0"/>
          </a:effectLst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highlight>
                  <a:srgbClr val="000080"/>
                </a:highlight>
              </a:rPr>
              <a:t>PROFISSÃO DE FÉ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ABC598-F347-49F2-9886-EF5DD705C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79993"/>
            <a:ext cx="4457616" cy="5573436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Que a minha dor nem a um amigo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Inspire dó...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Mas, ah! que eu fique só contigo,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Contigo só!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Vive! que eu viverei servindo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Teu culto, e, obscuro,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Tuas custódias esculpindo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No ouro mais puro.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Celebrarei o teu ofício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No altar: porém,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Se inda é pequeno o sacrifício,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Morra eu também!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pt-BR" sz="26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3B4448-174B-4B49-A842-489110274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7255" y="1179993"/>
            <a:ext cx="4646745" cy="1744951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Caia eu também, sem esperança, Porém tranquilo,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Inda, ao cair, vibrando a lança,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Em prol do Estilo!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851D3F9-DA95-4221-97D7-D9A4964A7877}"/>
              </a:ext>
            </a:extLst>
          </p:cNvPr>
          <p:cNvSpPr txBox="1"/>
          <p:nvPr/>
        </p:nvSpPr>
        <p:spPr>
          <a:xfrm>
            <a:off x="7423473" y="810661"/>
            <a:ext cx="137849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Olavo Bilac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3789040"/>
            <a:ext cx="2975066" cy="2212706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36635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F3399"/>
            </a:gs>
            <a:gs pos="25000">
              <a:schemeClr val="bg2">
                <a:tint val="83000"/>
                <a:satMod val="320000"/>
              </a:schemeClr>
            </a:gs>
            <a:gs pos="100000">
              <a:schemeClr val="bg2">
                <a:shade val="15000"/>
                <a:satMod val="32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5" descr="Figura1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858052">
            <a:off x="1476375" y="333375"/>
            <a:ext cx="3087688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ext Box 6"/>
          <p:cNvSpPr txBox="1">
            <a:spLocks noChangeArrowheads="1"/>
          </p:cNvSpPr>
          <p:nvPr/>
        </p:nvSpPr>
        <p:spPr bwMode="auto">
          <a:xfrm>
            <a:off x="3168650" y="5659438"/>
            <a:ext cx="5975350" cy="1198562"/>
          </a:xfrm>
          <a:prstGeom prst="rect">
            <a:avLst/>
          </a:prstGeom>
          <a:solidFill>
            <a:schemeClr val="accent4"/>
          </a:solidFill>
          <a:ln w="9525">
            <a:solidFill>
              <a:srgbClr val="00CC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Exercitando...</a:t>
            </a:r>
          </a:p>
        </p:txBody>
      </p:sp>
    </p:spTree>
    <p:extLst>
      <p:ext uri="{BB962C8B-B14F-4D97-AF65-F5344CB8AC3E}">
        <p14:creationId xmlns:p14="http://schemas.microsoft.com/office/powerpoint/2010/main" val="41456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ço Reservado para Conteúdo 2">
            <a:extLst>
              <a:ext uri="{FF2B5EF4-FFF2-40B4-BE49-F238E27FC236}">
                <a16:creationId xmlns:a16="http://schemas.microsoft.com/office/drawing/2014/main" id="{4C67EA82-9CC1-4589-B909-89F7E78AE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63" y="1094582"/>
            <a:ext cx="8912473" cy="5502770"/>
          </a:xfrm>
          <a:solidFill>
            <a:schemeClr val="bg1"/>
          </a:solidFill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pt-B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  <a:hlinkClick r:id="rId2"/>
              </a:rPr>
              <a:t>Via Láctea</a:t>
            </a:r>
            <a:endParaRPr lang="pt-BR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r">
              <a:buFont typeface="Arial" charset="0"/>
              <a:buNone/>
              <a:defRPr/>
            </a:pPr>
            <a:r>
              <a:rPr lang="pt-BR" sz="11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(Olavo Bilac)</a:t>
            </a:r>
            <a:endParaRPr lang="pt-BR" sz="11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  <a:defRPr/>
            </a:pPr>
            <a:endParaRPr lang="pt-BR" sz="2000" b="1" dirty="0">
              <a:solidFill>
                <a:srgbClr val="C00000"/>
              </a:solidFill>
              <a:latin typeface="Monotype Corsiva" pitchFamily="66" charset="0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pt-BR" altLang="pt-BR" dirty="0">
                <a:solidFill>
                  <a:prstClr val="black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Tu, mãe sagrada! Vós também, formosas 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pt-BR" altLang="pt-BR" dirty="0">
                <a:solidFill>
                  <a:prstClr val="black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Ilusões! sonhos meus! Íeis por ela 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pt-BR" altLang="pt-BR" dirty="0">
                <a:solidFill>
                  <a:prstClr val="black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Como um bando de sombras vaporosas. 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pt-BR" altLang="pt-BR" b="1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pt-BR" altLang="pt-BR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E, ó meu amor! eu te buscava, quando 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pt-BR" altLang="pt-BR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Vi que no alto surgias, calma e bela, 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pt-BR" altLang="pt-BR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O olhar celeste para o meu baixando... </a:t>
            </a:r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B83479CE-8C7C-470E-A757-28AAF81C6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80021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EXERCITE SEUS CONHECIMENTOS</a:t>
            </a:r>
            <a:endParaRPr kumimoji="0" lang="pt-BR" altLang="pt-BR" sz="3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02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build="p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ço Reservado para Conteúdo 2">
            <a:extLst>
              <a:ext uri="{FF2B5EF4-FFF2-40B4-BE49-F238E27FC236}">
                <a16:creationId xmlns:a16="http://schemas.microsoft.com/office/drawing/2014/main" id="{D3FC854F-BAD0-4D9F-B47F-5815CB61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72" y="836712"/>
            <a:ext cx="8871023" cy="5688632"/>
          </a:xfrm>
          <a:solidFill>
            <a:schemeClr val="bg1"/>
          </a:solidFill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000" b="1" dirty="0">
                <a:latin typeface="Arial Narrow" panose="020B0606020202030204" pitchFamily="34" charset="0"/>
              </a:rPr>
              <a:t>Com o que ficar atento? Após 1878, </a:t>
            </a:r>
            <a:r>
              <a:rPr lang="pt-BR" altLang="pt-BR" sz="2000" b="1" dirty="0">
                <a:highlight>
                  <a:srgbClr val="FFFF00"/>
                </a:highlight>
                <a:latin typeface="Arial Narrow" panose="020B0606020202030204" pitchFamily="34" charset="0"/>
              </a:rPr>
              <a:t>havia no Brasil várias correntes que combatiam os excessos ultrarromânticos</a:t>
            </a:r>
            <a:r>
              <a:rPr lang="pt-BR" altLang="pt-BR" sz="2000" b="1" dirty="0">
                <a:latin typeface="Arial Narrow" panose="020B0606020202030204" pitchFamily="34" charset="0"/>
              </a:rPr>
              <a:t>. O Parnasianismo somou-se a elas, buscando sentido para a existência humana, por meio da perfeição estética.</a:t>
            </a:r>
            <a:r>
              <a:rPr lang="pt-BR" altLang="pt-BR" sz="2000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pt-BR" altLang="pt-BR" sz="1800" b="1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100" b="1" dirty="0">
                <a:latin typeface="Arial Narrow" panose="020B0606020202030204" pitchFamily="34" charset="0"/>
                <a:cs typeface="Arial" panose="020B0604020202020204" pitchFamily="34" charset="0"/>
              </a:rPr>
              <a:t>Por que o assunto é importante? Fortemente combatido pelo Modernismo, devido ao excessivo apego formal, o Parnasianismo gravitou durante longo tempo em torno dos centros do poder e foi a "</a:t>
            </a:r>
            <a:r>
              <a:rPr lang="pt-BR" altLang="pt-BR" sz="2100" b="1" dirty="0">
                <a:highlight>
                  <a:srgbClr val="00FF00"/>
                </a:highlight>
                <a:latin typeface="Arial Narrow" panose="020B0606020202030204" pitchFamily="34" charset="0"/>
                <a:cs typeface="Arial" panose="020B0604020202020204" pitchFamily="34" charset="0"/>
              </a:rPr>
              <a:t>poesia oficial</a:t>
            </a:r>
            <a:r>
              <a:rPr lang="pt-BR" altLang="pt-BR" sz="2100" b="1" dirty="0">
                <a:latin typeface="Arial Narrow" panose="020B0606020202030204" pitchFamily="34" charset="0"/>
                <a:cs typeface="Arial" panose="020B0604020202020204" pitchFamily="34" charset="0"/>
              </a:rPr>
              <a:t>" do século 19. Daí sua importância não apenas para o vestibular, mas para sua formação cultural.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pt-BR" altLang="pt-BR" sz="2100" b="1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100" b="1" dirty="0">
                <a:latin typeface="Arial Narrow" panose="020B0606020202030204" pitchFamily="34" charset="0"/>
                <a:cs typeface="Arial" panose="020B0604020202020204" pitchFamily="34" charset="0"/>
              </a:rPr>
              <a:t>O descritivismo e o recurso à mitologia clássica características constituem duas importantes características  parnasianas.</a:t>
            </a:r>
            <a:endParaRPr lang="pt-BR" altLang="pt-BR" sz="1800" b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8675" name="Título 3">
            <a:extLst>
              <a:ext uri="{FF2B5EF4-FFF2-40B4-BE49-F238E27FC236}">
                <a16:creationId xmlns:a16="http://schemas.microsoft.com/office/drawing/2014/main" id="{A8007FBC-4FCC-408C-97EB-66261AAD48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6893" y="101823"/>
            <a:ext cx="8532440" cy="461665"/>
          </a:xfr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</a:rPr>
              <a:t>BREVE RETROSPECTIVA</a:t>
            </a:r>
            <a:endParaRPr lang="pt-BR" altLang="pt-BR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662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66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0" fill="hold"/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0" fill="hold"/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build="p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Espaço Reservado para Conteúdo 2">
            <a:extLst>
              <a:ext uri="{FF2B5EF4-FFF2-40B4-BE49-F238E27FC236}">
                <a16:creationId xmlns:a16="http://schemas.microsoft.com/office/drawing/2014/main" id="{4F3F0C82-908F-4861-8314-7F89A1F25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4" y="476672"/>
            <a:ext cx="5616624" cy="5832648"/>
          </a:xfrm>
          <a:solidFill>
            <a:schemeClr val="bg1"/>
          </a:solidFill>
        </p:spPr>
        <p:txBody>
          <a:bodyPr/>
          <a:lstStyle/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1º) Com relação ao </a:t>
            </a:r>
            <a:r>
              <a:rPr lang="pt-BR" altLang="pt-BR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Parnasianismo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, são feitas as seguintes afirmações: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alt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- Pode ser considerado um movimento </a:t>
            </a:r>
            <a:r>
              <a:rPr lang="pt-BR" altLang="pt-BR" sz="2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antirromântico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pelo fato de retomar muitos aspectos do </a:t>
            </a:r>
            <a:r>
              <a:rPr lang="pt-BR" altLang="pt-BR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racionalismo clássico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alt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II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- Apresenta características que contam com o esteticismo e o culto da forma. 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alt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III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- Definiu-se, no Brasil, com o livro "Poesias", de Olavo Bilac, publicado em 1888. </a:t>
            </a:r>
          </a:p>
        </p:txBody>
      </p:sp>
      <p:sp>
        <p:nvSpPr>
          <p:cNvPr id="29699" name="Espaço Reservado para Conteúdo 3">
            <a:extLst>
              <a:ext uri="{FF2B5EF4-FFF2-40B4-BE49-F238E27FC236}">
                <a16:creationId xmlns:a16="http://schemas.microsoft.com/office/drawing/2014/main" id="{3A36EBAC-8E35-4C35-A4AA-868077645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4128" y="476672"/>
            <a:ext cx="3383882" cy="5832647"/>
          </a:xfrm>
          <a:solidFill>
            <a:schemeClr val="bg1"/>
          </a:solidFill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pt-BR" alt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pt-BR" alt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pt-BR" altLang="pt-BR" sz="2100" b="1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Quais estão corretas?</a:t>
            </a:r>
          </a:p>
          <a:p>
            <a:pPr marL="180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</a:p>
          <a:p>
            <a:pPr marL="180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      </a:t>
            </a:r>
            <a:r>
              <a:rPr lang="pt-BR" altLang="pt-BR" sz="2100" b="1" dirty="0">
                <a:latin typeface="Arial Narrow" panose="020B0606020202030204" pitchFamily="34" charset="0"/>
                <a:cs typeface="Arial" panose="020B0604020202020204" pitchFamily="34" charset="0"/>
              </a:rPr>
              <a:t>a) </a:t>
            </a: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Apenas I.</a:t>
            </a:r>
          </a:p>
          <a:p>
            <a:pPr marL="180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      </a:t>
            </a:r>
            <a:r>
              <a:rPr lang="pt-BR" altLang="pt-BR" sz="2100" b="1" dirty="0">
                <a:latin typeface="Arial Narrow" panose="020B0606020202030204" pitchFamily="34" charset="0"/>
                <a:cs typeface="Arial" panose="020B0604020202020204" pitchFamily="34" charset="0"/>
              </a:rPr>
              <a:t>b)</a:t>
            </a: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 Apenas II.  </a:t>
            </a:r>
          </a:p>
          <a:p>
            <a:pPr marL="180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      </a:t>
            </a:r>
            <a:r>
              <a:rPr lang="pt-BR" altLang="pt-BR" sz="2100" b="1" dirty="0">
                <a:latin typeface="Arial Narrow" panose="020B0606020202030204" pitchFamily="34" charset="0"/>
                <a:cs typeface="Arial" panose="020B0604020202020204" pitchFamily="34" charset="0"/>
              </a:rPr>
              <a:t>c)</a:t>
            </a: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 Apenas I e III.</a:t>
            </a:r>
          </a:p>
          <a:p>
            <a:pPr marL="180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     </a:t>
            </a:r>
            <a:r>
              <a:rPr lang="pt-BR" altLang="pt-BR" sz="2100" b="1" dirty="0">
                <a:latin typeface="Arial Narrow" panose="020B0606020202030204" pitchFamily="34" charset="0"/>
                <a:cs typeface="Arial" panose="020B0604020202020204" pitchFamily="34" charset="0"/>
              </a:rPr>
              <a:t> d) </a:t>
            </a: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Apenas II e III.</a:t>
            </a:r>
          </a:p>
          <a:p>
            <a:pPr marL="180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      </a:t>
            </a:r>
            <a:r>
              <a:rPr lang="pt-BR" altLang="pt-BR" sz="2100" b="1" dirty="0">
                <a:latin typeface="Arial Narrow" panose="020B0606020202030204" pitchFamily="34" charset="0"/>
                <a:cs typeface="Arial" panose="020B0604020202020204" pitchFamily="34" charset="0"/>
              </a:rPr>
              <a:t>e) </a:t>
            </a: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I, II e III.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alt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alt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alt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altLang="pt-BR" sz="18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pt-BR" alt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CaixaDeTexto 2">
            <a:extLst>
              <a:ext uri="{FF2B5EF4-FFF2-40B4-BE49-F238E27FC236}">
                <a16:creationId xmlns:a16="http://schemas.microsoft.com/office/drawing/2014/main" id="{3A94D2A5-6402-4EE2-AB27-87649189C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916113"/>
            <a:ext cx="1655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24" name="CaixaDeTexto 3">
            <a:extLst>
              <a:ext uri="{FF2B5EF4-FFF2-40B4-BE49-F238E27FC236}">
                <a16:creationId xmlns:a16="http://schemas.microsoft.com/office/drawing/2014/main" id="{2F4E9426-26B9-41B3-9EF7-A024E5E27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335845"/>
            <a:ext cx="8712968" cy="632480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1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 sobre mim, silenciosa e triste,</a:t>
            </a:r>
            <a:br>
              <a:rPr kumimoji="0" lang="pt-BR" sz="1800" b="1" i="1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pt-BR" sz="1800" b="1" i="1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 Via-Láctea se desenrola</a:t>
            </a:r>
            <a:br>
              <a:rPr kumimoji="0" lang="pt-BR" sz="1800" b="1" i="1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pt-BR" sz="1800" b="1" i="1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Como um jarro de lágrimas ardentes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.                             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                                                                                                        (Olavo Bilac)</a:t>
            </a:r>
            <a:b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2º) Sobre o fragmento poético acima, não é correto afirmar: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00"/>
              </a:highlight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a) A “Via-Láctea” sofre um processo de personificação.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b) A cena é descrita de modo objetivo, sem interferência da subjetividade do eu-poético.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c) A opção pelos sintagmas “desenrola” e “jarro de lágrimas ardentes” visa presentificar o movimento dos astros.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d) Há predomínio da linguagem figurada e descritiva.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e) A visão de mundo melancólica do emissor da mensagem se projeta sobre o objeto poetizado.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switch dir="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Espaço Reservado para Conteúdo 2">
            <a:extLst>
              <a:ext uri="{FF2B5EF4-FFF2-40B4-BE49-F238E27FC236}">
                <a16:creationId xmlns:a16="http://schemas.microsoft.com/office/drawing/2014/main" id="{6716D5F7-23FC-443F-A58D-098383DD7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454184"/>
            <a:ext cx="8784976" cy="5873657"/>
          </a:xfrm>
          <a:solidFill>
            <a:schemeClr val="bg1"/>
          </a:solidFill>
        </p:spPr>
        <p:txBody>
          <a:bodyPr/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altLang="pt-BR" sz="2400" b="1" dirty="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3º) Não caracteriza a estética parnasiana:</a:t>
            </a:r>
          </a:p>
          <a:p>
            <a:pPr marL="0" indent="0" algn="ctr">
              <a:spcBef>
                <a:spcPts val="0"/>
              </a:spcBef>
              <a:buNone/>
            </a:pPr>
            <a:endParaRPr lang="pt-BR" altLang="pt-BR" sz="2400" dirty="0">
              <a:solidFill>
                <a:srgbClr val="CC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a) A oposição aos românticos e distanciamento das preocupações sociais dos realistas.</a:t>
            </a:r>
          </a:p>
          <a:p>
            <a:pPr marL="0" indent="0" algn="just">
              <a:spcBef>
                <a:spcPts val="0"/>
              </a:spcBef>
              <a:buNone/>
            </a:pPr>
            <a:b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b) A objetividade, advinda do espírito cientificista, e o culto da forma.</a:t>
            </a:r>
          </a:p>
          <a:p>
            <a:pPr marL="0" indent="0" algn="just">
              <a:spcBef>
                <a:spcPts val="0"/>
              </a:spcBef>
              <a:buNone/>
            </a:pPr>
            <a:b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c) A obsessão pelo adorno e contenção lírica.</a:t>
            </a:r>
          </a:p>
          <a:p>
            <a:pPr marL="0" indent="0" algn="just">
              <a:spcBef>
                <a:spcPts val="0"/>
              </a:spcBef>
              <a:buNone/>
            </a:pPr>
            <a:b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d) A perfeição formal na rima, no ritmo, no metro e volta aos motivos clássicos.</a:t>
            </a:r>
          </a:p>
          <a:p>
            <a:pPr marL="0" indent="0" algn="just">
              <a:buNone/>
            </a:pPr>
            <a:b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e) A exaltação do “eu” e fuga da realidade presente.</a:t>
            </a:r>
          </a:p>
          <a:p>
            <a:pPr marL="0" indent="0" algn="just">
              <a:buNone/>
            </a:pPr>
            <a:br>
              <a:rPr lang="pt-BR" altLang="pt-BR" dirty="0"/>
            </a:br>
            <a:endParaRPr lang="pt-BR" altLang="pt-BR" dirty="0"/>
          </a:p>
        </p:txBody>
      </p:sp>
      <p:sp>
        <p:nvSpPr>
          <p:cNvPr id="2" name="CaixaDeTexto 4">
            <a:extLst>
              <a:ext uri="{FF2B5EF4-FFF2-40B4-BE49-F238E27FC236}">
                <a16:creationId xmlns:a16="http://schemas.microsoft.com/office/drawing/2014/main" id="{CF427C34-D4DC-42DA-8415-A8AA5B7EB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492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3000"/>
                                        <p:tgtEl>
                                          <p:spTgt spid="317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30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30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30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30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30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3000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312E4-84C0-4B01-9A4D-951947E20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16632"/>
            <a:ext cx="8928992" cy="6624736"/>
          </a:xfrm>
          <a:solidFill>
            <a:schemeClr val="bg1"/>
          </a:solidFill>
        </p:spPr>
        <p:txBody>
          <a:bodyPr/>
          <a:lstStyle/>
          <a:p>
            <a:pPr marL="0" indent="0" algn="ctr"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“Estranho mimo aquele vaso! Vi-o,</a:t>
            </a:r>
          </a:p>
          <a:p>
            <a:pPr algn="ctr"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Casualmente, uma vez, de um perfumado</a:t>
            </a:r>
          </a:p>
          <a:p>
            <a:pPr algn="ctr"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Contador sobre o mármore luzidio,</a:t>
            </a:r>
          </a:p>
          <a:p>
            <a:pPr marL="95250" indent="-95250" algn="ctr"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Entre um leque e o começo de um bordado.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”  </a:t>
            </a:r>
          </a:p>
          <a:p>
            <a:pPr marL="95250" indent="-95250">
              <a:buFont typeface="Arial" charset="0"/>
              <a:buNone/>
              <a:defRPr/>
            </a:pPr>
            <a:endParaRPr lang="pt-BR" sz="1000" dirty="0">
              <a:latin typeface="Arial" pitchFamily="34" charset="0"/>
              <a:cs typeface="Arial" pitchFamily="34" charset="0"/>
            </a:endParaRPr>
          </a:p>
          <a:p>
            <a:pPr marL="95250" indent="-95250">
              <a:buFont typeface="Arial" charset="0"/>
              <a:buNone/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4º) </a:t>
            </a:r>
            <a:r>
              <a:rPr lang="pt-BR" sz="1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 trecho do poema em destaque é parnasiano. Ele revela um poeta:</a:t>
            </a:r>
          </a:p>
          <a:p>
            <a:pPr marL="95250" indent="-95250">
              <a:buFont typeface="Arial" charset="0"/>
              <a:buNone/>
              <a:defRPr/>
            </a:pPr>
            <a:endParaRPr lang="pt-BR" sz="10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AutoNum type="alphaLcParenR"/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distanciado da realidade.  </a:t>
            </a:r>
            <a:r>
              <a:rPr lang="pt-BR" sz="1800" b="1" dirty="0">
                <a:latin typeface="Arial" pitchFamily="34" charset="0"/>
                <a:cs typeface="Arial" pitchFamily="34" charset="0"/>
              </a:rPr>
              <a:t>b)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engajado.  </a:t>
            </a:r>
            <a:r>
              <a:rPr lang="pt-BR" sz="1800" b="1" dirty="0">
                <a:latin typeface="Arial" pitchFamily="34" charset="0"/>
                <a:cs typeface="Arial" pitchFamily="34" charset="0"/>
              </a:rPr>
              <a:t>c)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crítico.  </a:t>
            </a:r>
            <a:r>
              <a:rPr lang="pt-BR" sz="1800" b="1" dirty="0">
                <a:latin typeface="Arial" pitchFamily="34" charset="0"/>
                <a:cs typeface="Arial" pitchFamily="34" charset="0"/>
              </a:rPr>
              <a:t>d)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irônico.   </a:t>
            </a:r>
            <a:r>
              <a:rPr lang="pt-BR" sz="1800" b="1" dirty="0">
                <a:latin typeface="Arial" pitchFamily="34" charset="0"/>
                <a:cs typeface="Arial" pitchFamily="34" charset="0"/>
              </a:rPr>
              <a:t>e)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informal.</a:t>
            </a:r>
          </a:p>
          <a:p>
            <a:pPr marL="0" indent="0">
              <a:buNone/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_______________________________________________________________</a:t>
            </a:r>
          </a:p>
          <a:p>
            <a:pPr marL="0" indent="0">
              <a:lnSpc>
                <a:spcPct val="150000"/>
              </a:lnSpc>
              <a:buFont typeface="Arial" charset="0"/>
              <a:buNone/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“Tu, artista, com zelo, Esmerilha e investiga! </a:t>
            </a:r>
            <a:r>
              <a:rPr lang="pt-BR" sz="1800" dirty="0" err="1">
                <a:latin typeface="Arial" pitchFamily="34" charset="0"/>
                <a:cs typeface="Arial" pitchFamily="34" charset="0"/>
              </a:rPr>
              <a:t>Níssia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, o melhor modelo Vivo, oferece, da beleza antiga. Para esculpi-la, em vão, árduos, no meio. De esbraseada arena, Batem-se, quebram-se em fatal torneio, Pincel, lápis, buril, cinzel e pena.” [...]</a:t>
            </a:r>
          </a:p>
          <a:p>
            <a:pPr marL="0" indent="0">
              <a:lnSpc>
                <a:spcPct val="150000"/>
              </a:lnSpc>
              <a:buFont typeface="Arial" charset="0"/>
              <a:buNone/>
              <a:defRPr/>
            </a:pPr>
            <a:br>
              <a:rPr lang="pt-BR" sz="1800" b="1" dirty="0">
                <a:latin typeface="Arial" pitchFamily="34" charset="0"/>
                <a:cs typeface="Arial" pitchFamily="34" charset="0"/>
              </a:rPr>
            </a:br>
            <a:r>
              <a:rPr lang="pt-BR" sz="1800" b="1" dirty="0">
                <a:latin typeface="Arial" pitchFamily="34" charset="0"/>
                <a:cs typeface="Arial" pitchFamily="34" charset="0"/>
              </a:rPr>
              <a:t>5º) 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O trecho acima evidencia tendências ___________ , na medida em que ______________ o rigor formal e utiliza-se de imagens _____________.</a:t>
            </a:r>
          </a:p>
          <a:p>
            <a:pPr marL="0" indent="0">
              <a:lnSpc>
                <a:spcPct val="150000"/>
              </a:lnSpc>
              <a:buFont typeface="Arial" charset="0"/>
              <a:buNone/>
              <a:defRPr/>
            </a:pPr>
            <a:endParaRPr lang="pt-BR" sz="11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a)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Românticas/ neutraliza/ abstratas   </a:t>
            </a:r>
            <a:r>
              <a:rPr lang="pt-BR" sz="1800" b="1" dirty="0">
                <a:latin typeface="Arial" pitchFamily="34" charset="0"/>
                <a:cs typeface="Arial" pitchFamily="34" charset="0"/>
              </a:rPr>
              <a:t>b)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simbolistas/ valoriza/ concretas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c)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parnasianas/ exalta/ mitológicas     </a:t>
            </a:r>
            <a:r>
              <a:rPr lang="pt-BR" sz="1800" b="1" dirty="0">
                <a:latin typeface="Arial" pitchFamily="34" charset="0"/>
                <a:cs typeface="Arial" pitchFamily="34" charset="0"/>
              </a:rPr>
              <a:t>d)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simbolistas/ busca/ cotidianas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e)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parnasianas/ evita/ prosaicas</a:t>
            </a:r>
          </a:p>
          <a:p>
            <a:pPr>
              <a:buFont typeface="Arial" charset="0"/>
              <a:buNone/>
              <a:defRPr/>
            </a:pP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ll/>
      </p:transition>
    </mc:Choice>
    <mc:Fallback xmlns="">
      <p:transition spd="slow"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chão, interior, sentado, parede&#10;&#10;Descrição gerada automaticamente">
            <a:extLst>
              <a:ext uri="{FF2B5EF4-FFF2-40B4-BE49-F238E27FC236}">
                <a16:creationId xmlns:a16="http://schemas.microsoft.com/office/drawing/2014/main" id="{247D5CF6-0F56-49F6-998D-337836D66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59" b="2464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782661F-7EDD-4784-A277-D471FDD7D232}"/>
              </a:ext>
            </a:extLst>
          </p:cNvPr>
          <p:cNvSpPr txBox="1"/>
          <p:nvPr/>
        </p:nvSpPr>
        <p:spPr>
          <a:xfrm>
            <a:off x="0" y="6453336"/>
            <a:ext cx="730830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“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 Fado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", de José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Malhoa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1910,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Museu da Cidade de Lisboa</a:t>
            </a:r>
          </a:p>
        </p:txBody>
      </p:sp>
    </p:spTree>
    <p:extLst>
      <p:ext uri="{BB962C8B-B14F-4D97-AF65-F5344CB8AC3E}">
        <p14:creationId xmlns:p14="http://schemas.microsoft.com/office/powerpoint/2010/main" val="19995023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Espaço Reservado para Conteúdo 2">
            <a:extLst>
              <a:ext uri="{FF2B5EF4-FFF2-40B4-BE49-F238E27FC236}">
                <a16:creationId xmlns:a16="http://schemas.microsoft.com/office/drawing/2014/main" id="{13F14890-BC4A-47E7-8FC8-08B6D6ACC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476672"/>
            <a:ext cx="4032448" cy="590465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 Narrow" panose="020B0606020202030204" pitchFamily="34" charset="0"/>
                <a:cs typeface="Arial" panose="020B0604020202020204" pitchFamily="34" charset="0"/>
              </a:rPr>
              <a:t>Língua Portuguesa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18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Última flor do Lácio, inculta e bela,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És, a um tempo, esplendor e sepultura: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Ouro nativo, que na ganga impura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A bruta mina entre os cascalhos vela...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18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Amo-te assim, desconhecida e obscura,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Tuba de alto </a:t>
            </a:r>
            <a:r>
              <a:rPr lang="pt-BR" altLang="pt-BR" sz="1800" dirty="0" err="1">
                <a:latin typeface="Arial Narrow" panose="020B0606020202030204" pitchFamily="34" charset="0"/>
                <a:cs typeface="Arial" panose="020B0604020202020204" pitchFamily="34" charset="0"/>
              </a:rPr>
              <a:t>clangor</a:t>
            </a: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, lira singela,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Que tens o </a:t>
            </a:r>
            <a:r>
              <a:rPr lang="pt-BR" altLang="pt-BR" sz="1800" dirty="0" err="1">
                <a:latin typeface="Arial Narrow" panose="020B0606020202030204" pitchFamily="34" charset="0"/>
                <a:cs typeface="Arial" panose="020B0604020202020204" pitchFamily="34" charset="0"/>
              </a:rPr>
              <a:t>trom</a:t>
            </a: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 e o silvo da procela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E o arrolo da saudade e da ternura!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18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Amo o teu viço agreste e o teu aroma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De virgens selvas e de oceano largo!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Amo-te, ó rude e doloroso idioma,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18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Em que da voz materna ouvi: "meu filho!"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E em que Camões chorou, no exílio amargo,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O gênio sem ventura e o amor sem brilho!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     </a:t>
            </a:r>
          </a:p>
          <a:p>
            <a:pPr>
              <a:buFont typeface="Arial" panose="020B0604020202020204" pitchFamily="34" charset="0"/>
              <a:buNone/>
            </a:pPr>
            <a:endParaRPr lang="pt-BR" altLang="pt-BR" sz="12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pt-BR" altLang="pt-BR" sz="12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t-BR" altLang="pt-BR" sz="1200" dirty="0">
                <a:latin typeface="Arial Narrow" panose="020B0606020202030204" pitchFamily="34" charset="0"/>
                <a:cs typeface="Arial" panose="020B0604020202020204" pitchFamily="34" charset="0"/>
              </a:rPr>
              <a:t>  </a:t>
            </a:r>
            <a:r>
              <a:rPr lang="pt-BR" altLang="pt-BR" sz="1200" dirty="0">
                <a:highlight>
                  <a:srgbClr val="FFFF00"/>
                </a:highlight>
                <a:latin typeface="Arial Narrow" panose="020B0606020202030204" pitchFamily="34" charset="0"/>
                <a:cs typeface="Arial" panose="020B0604020202020204" pitchFamily="34" charset="0"/>
              </a:rPr>
              <a:t>BILAC, Olavo. </a:t>
            </a:r>
            <a:r>
              <a:rPr lang="pt-BR" altLang="pt-BR" sz="1200" i="1" dirty="0">
                <a:highlight>
                  <a:srgbClr val="FFFF00"/>
                </a:highlight>
                <a:latin typeface="Arial Narrow" panose="020B0606020202030204" pitchFamily="34" charset="0"/>
                <a:cs typeface="Arial" panose="020B0604020202020204" pitchFamily="34" charset="0"/>
              </a:rPr>
              <a:t>Antologia Poética. São Paulo, 1990</a:t>
            </a:r>
            <a:endParaRPr lang="pt-BR" altLang="pt-BR" sz="1200" dirty="0">
              <a:highlight>
                <a:srgbClr val="FFFF00"/>
              </a:highlight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2385AF9-8B5E-42F0-A804-C3E284364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135791"/>
            <a:ext cx="4824858" cy="6647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6º)Considerando o texto, assinale a alternativa CORRETA.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A) O soneto, nas suas quatro estrofes, traduz um sentimento subjetivo e uma métrica despreocupada com a forma comum aos textos de Olavo Bilac e de outros autores parnasianos, como Alberto de Oliveira.</a:t>
            </a:r>
          </a:p>
          <a:p>
            <a:pPr marL="360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arenR"/>
              <a:tabLst/>
              <a:defRPr/>
            </a:pPr>
            <a:endParaRPr kumimoji="0" lang="pt-BR" alt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600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B) “</a:t>
            </a:r>
            <a:r>
              <a:rPr kumimoji="0" lang="pt-BR" altLang="pt-B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Última flor do Lácio” é uma expressão que demonstra o quanto a poesia de Bilac, claramente de natureza </a:t>
            </a:r>
            <a:r>
              <a:rPr kumimoji="0" lang="pt-BR" alt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parnasiana, cuidadosamente metrificada, apresenta a mesma atenção no trato com o vocabulário erudito.</a:t>
            </a:r>
          </a:p>
          <a:p>
            <a:pPr marL="3600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600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C) O eu lírico, em todas as estrofes, por meio de versos pouco metrificados e linguagem desatenta à sintaxe lusitana, faz uma ode à língua portuguesa, enfocando o amor à pátria.</a:t>
            </a:r>
          </a:p>
          <a:p>
            <a:pPr marL="3600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600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D) No poema de Olavo Bilac, a língua portuguesa é homenageada. Da mesma maneira, em quase todos os seus poemas, Cruz e Sousa também tece homenagens à língua portuguesa e à maneira europeia de ver a vida.</a:t>
            </a:r>
          </a:p>
          <a:p>
            <a:pPr marL="3600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600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E) O eu lírico, em vários versos do poema, adjetiva o idioma português com palavras que deixam transparecer a despreocupação da estética parnasiana em relação à métrica poética.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Espaço Reservado para Conteúdo 2">
            <a:extLst>
              <a:ext uri="{FF2B5EF4-FFF2-40B4-BE49-F238E27FC236}">
                <a16:creationId xmlns:a16="http://schemas.microsoft.com/office/drawing/2014/main" id="{72D3C453-AAC0-401D-A1F0-A14B2253C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929" y="908050"/>
            <a:ext cx="4895850" cy="5145088"/>
          </a:xfrm>
        </p:spPr>
        <p:txBody>
          <a:bodyPr/>
          <a:lstStyle/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 W S G O P I O A L K T E B J P S G K C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 A I O V I C T O R H U G O X P O E T K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J F I M R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 N D F U E M H F N D A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Q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K O C M X I W L H Y Q Z F P C L M N E O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 T A J U J E V O X D R V A O U B T X B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 M X O M N J U Z P Z B L I M W C E G R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N W J P Q D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Q R A V S I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U R H Y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K B E L U E G O Y E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K J T L D X O V M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X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G Q B N V C S D S C I L R K D A L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O D G D R L H C O N A B Q O P U E G D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N M Y S J H R A V R O C G H F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Q A X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 E J T E O K Q V R E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 J O U R J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 B W P B S V I B A G R E U X I W E B I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J W Q W P G U M L Y Q C G I P W E N O Z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 R D O L T R O I L B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 B A G R T L Q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 R I E U Q N U J A R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 U G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 A I X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G O M L S D Z I C E A L R C J L F I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J Y H I H Y M N T M A O U H A J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O A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 A I E Y O W V A G L R H E Q M E A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L B E R T O D E O L I V E I R A Y T R</a:t>
            </a:r>
          </a:p>
          <a:p>
            <a:pPr algn="ctr">
              <a:buFont typeface="Arial" panose="020B0604020202020204" pitchFamily="34" charset="0"/>
              <a:buNone/>
            </a:pPr>
            <a:endParaRPr lang="en-US" altLang="pt-BR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716E213-A21C-42CF-A960-EF0498974764}"/>
              </a:ext>
            </a:extLst>
          </p:cNvPr>
          <p:cNvSpPr txBox="1"/>
          <p:nvPr/>
        </p:nvSpPr>
        <p:spPr>
          <a:xfrm>
            <a:off x="3619157" y="865970"/>
            <a:ext cx="288925" cy="56324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POETAS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PARNASIANOS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820" name="CaixaDeTexto 3">
            <a:extLst>
              <a:ext uri="{FF2B5EF4-FFF2-40B4-BE49-F238E27FC236}">
                <a16:creationId xmlns:a16="http://schemas.microsoft.com/office/drawing/2014/main" id="{43514E2A-0C3E-4547-8B8B-32545E0E7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931" y="908050"/>
            <a:ext cx="3080941" cy="120032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Observe  o quadro ao lado e identifique  os principais poetas do Parnasianismo Português e Brasileiro.</a:t>
            </a:r>
          </a:p>
        </p:txBody>
      </p:sp>
      <p:sp>
        <p:nvSpPr>
          <p:cNvPr id="34821" name="CaixaDeTexto 5">
            <a:extLst>
              <a:ext uri="{FF2B5EF4-FFF2-40B4-BE49-F238E27FC236}">
                <a16:creationId xmlns:a16="http://schemas.microsoft.com/office/drawing/2014/main" id="{0C927F3E-6E61-4FE7-92C3-F0401D183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79098"/>
            <a:ext cx="7993012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EXERCITE SEUS CONHECIMENTOS</a:t>
            </a:r>
            <a:endParaRPr kumimoji="0" lang="pt-BR" altLang="pt-BR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4822" name="Picture 8">
            <a:extLst>
              <a:ext uri="{FF2B5EF4-FFF2-40B4-BE49-F238E27FC236}">
                <a16:creationId xmlns:a16="http://schemas.microsoft.com/office/drawing/2014/main" id="{8B9FC8FD-9672-4704-BC8C-D8C377F0C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" y="2857500"/>
            <a:ext cx="2847231" cy="345281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Retângulo 10">
            <a:extLst>
              <a:ext uri="{FF2B5EF4-FFF2-40B4-BE49-F238E27FC236}">
                <a16:creationId xmlns:a16="http://schemas.microsoft.com/office/drawing/2014/main" id="{E58A7CE0-8608-490A-ADD0-8E0FC0FC3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6330950"/>
            <a:ext cx="23764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Imagem: Apolo e Dafne Bernini Dornicke </a:t>
            </a: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7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Espaço Reservado para Conteúdo 2">
            <a:extLst>
              <a:ext uri="{FF2B5EF4-FFF2-40B4-BE49-F238E27FC236}">
                <a16:creationId xmlns:a16="http://schemas.microsoft.com/office/drawing/2014/main" id="{96670CEB-E365-4942-A21B-09BF3B9E6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052513"/>
            <a:ext cx="6851650" cy="5257800"/>
          </a:xfrm>
        </p:spPr>
        <p:txBody>
          <a:bodyPr/>
          <a:lstStyle/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W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G O P I O A L K T E B J P S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K C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 I C T O R H U G O 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X P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E T K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F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M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R M N D F U E M H F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A Q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K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C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W L H Y Q Z F P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L M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E O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H T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J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J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V O X D R V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O U B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X B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N M X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M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J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Z P Z B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I M W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G R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X N W J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Q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R A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S I I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U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H Y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K B E L U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G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Y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K J T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D X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V M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Y X X G Q B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V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S C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L R K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L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D O D G D R L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N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Q O P U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I N M Y S J H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A V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G H F F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E E P E J T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O K Q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E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V J O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J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V B W P B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V I B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G R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U X I W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J W Q W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G U M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Y Q C G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P W E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Z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T R D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L T R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I L B B M B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G R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Q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 R I E U Q N U J A R R E U G 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G I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O O G O M L S D Z I C E A L R C J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J Y H I H Y M N T M A O U H A J J A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G G S A I E Y O W V A G L R H E Q M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L B E R T O D E O L I V E I R 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Y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R</a:t>
            </a:r>
          </a:p>
          <a:p>
            <a:pPr algn="ctr">
              <a:buFont typeface="Arial" panose="020B0604020202020204" pitchFamily="34" charset="0"/>
              <a:buNone/>
            </a:pPr>
            <a:endParaRPr lang="en-US" altLang="pt-BR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25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0631D47-6F53-4803-B9DC-B4BED032A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97894"/>
            <a:ext cx="9143999" cy="639117"/>
          </a:xfrm>
          <a:solidFill>
            <a:schemeClr val="tx1"/>
          </a:solidFill>
          <a:ln>
            <a:solidFill>
              <a:srgbClr val="008080"/>
            </a:solidFill>
          </a:ln>
          <a:effectLst>
            <a:glow rad="723900">
              <a:srgbClr val="008080"/>
            </a:glow>
          </a:effectLst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sz="3600" b="1" dirty="0">
                <a:solidFill>
                  <a:srgbClr val="990033"/>
                </a:solidFill>
              </a:rPr>
              <a:t>CARACTERÍSTICAS DO NATURALISMO </a:t>
            </a:r>
            <a:br>
              <a:rPr lang="pt-BR" altLang="pt-BR" sz="3200" b="1" dirty="0">
                <a:solidFill>
                  <a:schemeClr val="folHlink"/>
                </a:solidFill>
              </a:rPr>
            </a:br>
            <a:endParaRPr lang="pt-BR" altLang="pt-BR" sz="3200" b="1" dirty="0">
              <a:solidFill>
                <a:schemeClr val="folHlink"/>
              </a:solidFill>
            </a:endParaRP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6E6151C-5526-4A21-84DD-1DC5C54578D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43508" y="993517"/>
            <a:ext cx="8856984" cy="2219459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altLang="pt-BR" sz="2200" b="1" dirty="0">
                <a:solidFill>
                  <a:srgbClr val="000000"/>
                </a:solidFill>
                <a:latin typeface="Arial Narrow" panose="020B0606020202030204" pitchFamily="34" charset="0"/>
              </a:rPr>
              <a:t>Principal característica do Naturalismo: </a:t>
            </a:r>
            <a:r>
              <a:rPr lang="pt-BR" altLang="pt-BR" sz="22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cientificismo exagerado </a:t>
            </a:r>
            <a:r>
              <a:rPr lang="pt-BR" altLang="pt-BR" sz="2200" b="1" dirty="0">
                <a:solidFill>
                  <a:srgbClr val="000000"/>
                </a:solidFill>
                <a:latin typeface="Arial Narrow" panose="020B0606020202030204" pitchFamily="34" charset="0"/>
              </a:rPr>
              <a:t>que transformou o homem e a sociedade em </a:t>
            </a:r>
            <a:r>
              <a:rPr lang="pt-BR" altLang="pt-BR" sz="2200" b="1" dirty="0">
                <a:solidFill>
                  <a:srgbClr val="FF0000"/>
                </a:solidFill>
                <a:latin typeface="Arial Narrow" panose="020B0606020202030204" pitchFamily="34" charset="0"/>
              </a:rPr>
              <a:t>objetos de experiências</a:t>
            </a:r>
            <a:r>
              <a:rPr lang="pt-BR" altLang="pt-BR" sz="2200" b="1" dirty="0">
                <a:solidFill>
                  <a:srgbClr val="000000"/>
                </a:solidFill>
                <a:latin typeface="Arial Narrow" panose="020B0606020202030204" pitchFamily="34" charset="0"/>
              </a:rPr>
              <a:t>;</a:t>
            </a:r>
          </a:p>
          <a:p>
            <a:pPr marL="0" indent="0">
              <a:lnSpc>
                <a:spcPct val="150000"/>
              </a:lnSpc>
              <a:buNone/>
            </a:pPr>
            <a:endParaRPr lang="pt-BR" altLang="pt-BR" sz="10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v"/>
            </a:pPr>
            <a:r>
              <a:rPr lang="pt-BR" altLang="pt-BR" sz="2200" b="1" dirty="0">
                <a:solidFill>
                  <a:srgbClr val="000000"/>
                </a:solidFill>
                <a:latin typeface="Arial Narrow" panose="020B0606020202030204" pitchFamily="34" charset="0"/>
              </a:rPr>
              <a:t>Descrições minuciosas e linguagem simples;</a:t>
            </a: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pt-BR" altLang="pt-BR" sz="2200" b="1" dirty="0">
              <a:latin typeface="Arial Narrow" panose="020B0606020202030204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43508" y="3343786"/>
            <a:ext cx="8856984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rgbClr val="000099"/>
                </a:solidFill>
                <a:latin typeface="Arial Narrow" panose="020B0606020202030204" pitchFamily="34" charset="0"/>
              </a:rPr>
              <a:t>O Naturalismo: ramificação do Realismo;</a:t>
            </a:r>
          </a:p>
          <a:p>
            <a:pPr algn="just"/>
            <a:endParaRPr lang="pt-BR" sz="2400" dirty="0">
              <a:solidFill>
                <a:schemeClr val="bg2"/>
              </a:solidFill>
              <a:latin typeface="Arial Narrow" panose="020B0606020202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Retrata a sociedade de forma bem objetiva.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2"/>
              </a:solidFill>
              <a:latin typeface="Arial Narrow" panose="020B0606020202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02060"/>
                </a:solidFill>
                <a:latin typeface="Arial Narrow" panose="020B0606020202030204" pitchFamily="34" charset="0"/>
              </a:rPr>
              <a:t>Os naturalistas abordam a existência humana de forma materialista, objetificada;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2"/>
              </a:solidFill>
              <a:latin typeface="Arial Narrow" panose="020B0606020202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O homem é encarado como </a:t>
            </a:r>
            <a:r>
              <a:rPr 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produto biológico </a:t>
            </a:r>
            <a:r>
              <a:rPr lang="pt-BR" sz="2400" b="1" dirty="0">
                <a:solidFill>
                  <a:srgbClr val="000000"/>
                </a:solidFill>
                <a:latin typeface="Arial Narrow" panose="020B0606020202030204" pitchFamily="34" charset="0"/>
              </a:rPr>
              <a:t>e a</a:t>
            </a:r>
            <a:r>
              <a:rPr 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ge,de acordo com seus </a:t>
            </a:r>
            <a:r>
              <a:rPr lang="pt-BR" sz="2400" b="1" dirty="0">
                <a:solidFill>
                  <a:srgbClr val="000000"/>
                </a:solidFill>
                <a:latin typeface="Arial Narrow" panose="020B0606020202030204" pitchFamily="34" charset="0"/>
              </a:rPr>
              <a:t>instintos,</a:t>
            </a:r>
            <a:r>
              <a:rPr 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 chegando a ser </a:t>
            </a:r>
            <a:r>
              <a:rPr lang="pt-BR" sz="2400" b="1" dirty="0">
                <a:solidFill>
                  <a:srgbClr val="000000"/>
                </a:solidFill>
                <a:latin typeface="Arial Narrow" panose="020B0606020202030204" pitchFamily="34" charset="0"/>
              </a:rPr>
              <a:t>comparado com os animais </a:t>
            </a:r>
            <a:r>
              <a:rPr 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(zoomorfização).</a:t>
            </a:r>
          </a:p>
        </p:txBody>
      </p:sp>
    </p:spTree>
    <p:extLst>
      <p:ext uri="{BB962C8B-B14F-4D97-AF65-F5344CB8AC3E}">
        <p14:creationId xmlns:p14="http://schemas.microsoft.com/office/powerpoint/2010/main" val="85037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0631D47-6F53-4803-B9DC-B4BED032A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97894"/>
            <a:ext cx="9143999" cy="639117"/>
          </a:xfrm>
          <a:solidFill>
            <a:schemeClr val="tx1"/>
          </a:solidFill>
          <a:ln>
            <a:solidFill>
              <a:srgbClr val="008080"/>
            </a:solidFill>
          </a:ln>
          <a:effectLst>
            <a:glow rad="723900">
              <a:srgbClr val="008080"/>
            </a:glow>
          </a:effectLst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sz="3600" b="1" dirty="0">
                <a:solidFill>
                  <a:srgbClr val="000099"/>
                </a:solidFill>
              </a:rPr>
              <a:t>CARACTERÍSTICAS DO NATURALISMO </a:t>
            </a:r>
            <a:br>
              <a:rPr lang="pt-BR" altLang="pt-BR" sz="3200" b="1" dirty="0">
                <a:solidFill>
                  <a:schemeClr val="folHlink"/>
                </a:solidFill>
              </a:rPr>
            </a:br>
            <a:endParaRPr lang="pt-BR" altLang="pt-BR" sz="3200" b="1" dirty="0">
              <a:solidFill>
                <a:schemeClr val="folHlink"/>
              </a:solidFill>
            </a:endParaRP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6E6151C-5526-4A21-84DD-1DC5C54578D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43508" y="993517"/>
            <a:ext cx="8856984" cy="2219459"/>
          </a:xfrm>
          <a:solidFill>
            <a:schemeClr val="tx1"/>
          </a:solidFill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O </a:t>
            </a:r>
            <a:r>
              <a:rPr lang="pt-BR" altLang="pt-BR" sz="2200" b="1" dirty="0">
                <a:solidFill>
                  <a:srgbClr val="000000"/>
                </a:solidFill>
                <a:latin typeface="Arial Narrow" panose="020B0606020202030204" pitchFamily="34" charset="0"/>
              </a:rPr>
              <a:t>NATURALISMO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 surge da aproximação de diversas </a:t>
            </a:r>
            <a:r>
              <a:rPr lang="pt-BR" altLang="pt-BR" sz="2200" u="sng" dirty="0">
                <a:solidFill>
                  <a:srgbClr val="000000"/>
                </a:solidFill>
                <a:latin typeface="Arial Narrow" panose="020B0606020202030204" pitchFamily="34" charset="0"/>
              </a:rPr>
              <a:t>ciências experimentais e positivas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:</a:t>
            </a:r>
          </a:p>
          <a:p>
            <a:pPr algn="just">
              <a:lnSpc>
                <a:spcPct val="150000"/>
              </a:lnSpc>
              <a:buFontTx/>
              <a:buNone/>
            </a:pPr>
            <a:r>
              <a:rPr lang="pt-BR" altLang="pt-BR" sz="24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Naturalismo</a:t>
            </a:r>
            <a:r>
              <a:rPr lang="pt-BR" altLang="pt-BR" sz="2400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: soma de todas as características do </a:t>
            </a:r>
            <a:r>
              <a:rPr lang="pt-BR" altLang="pt-BR" sz="2400" b="1" dirty="0">
                <a:solidFill>
                  <a:srgbClr val="000099"/>
                </a:solidFill>
                <a:highlight>
                  <a:srgbClr val="00FF00"/>
                </a:highlight>
                <a:latin typeface="Arial Narrow" panose="020B0606020202030204" pitchFamily="34" charset="0"/>
              </a:rPr>
              <a:t>Realismo + cientificismo</a:t>
            </a:r>
            <a:r>
              <a:rPr lang="pt-BR" altLang="pt-BR" sz="2400" dirty="0">
                <a:solidFill>
                  <a:srgbClr val="000099"/>
                </a:solidFill>
                <a:highlight>
                  <a:srgbClr val="00FF00"/>
                </a:highlight>
                <a:latin typeface="Arial Narrow" panose="020B0606020202030204" pitchFamily="34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endParaRPr lang="pt-BR" altLang="pt-BR" sz="1200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pt-BR" altLang="pt-BR" sz="2200" dirty="0">
                <a:solidFill>
                  <a:srgbClr val="000000"/>
                </a:solidFill>
                <a:highlight>
                  <a:srgbClr val="FF00FF"/>
                </a:highlight>
                <a:latin typeface="Arial Narrow" panose="020B0606020202030204" pitchFamily="34" charset="0"/>
              </a:rPr>
              <a:t>(</a:t>
            </a:r>
            <a:r>
              <a:rPr lang="pt-BR" altLang="pt-BR" sz="2300" b="1" dirty="0">
                <a:solidFill>
                  <a:srgbClr val="000000"/>
                </a:solidFill>
                <a:highlight>
                  <a:srgbClr val="FF00FF"/>
                </a:highlight>
                <a:latin typeface="Arial Narrow" panose="020B0606020202030204" pitchFamily="34" charset="0"/>
              </a:rPr>
              <a:t>Cientificismo</a:t>
            </a:r>
            <a:r>
              <a:rPr lang="pt-BR" altLang="pt-BR" sz="2200" b="1" dirty="0">
                <a:solidFill>
                  <a:srgbClr val="000000"/>
                </a:solidFill>
                <a:latin typeface="Arial Narrow" panose="020B0606020202030204" pitchFamily="34" charset="0"/>
              </a:rPr>
              <a:t>: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 adoção de </a:t>
            </a:r>
            <a:r>
              <a:rPr lang="pt-BR" altLang="pt-BR" sz="2200" b="1" dirty="0">
                <a:solidFill>
                  <a:srgbClr val="000000"/>
                </a:solidFill>
                <a:latin typeface="Arial Narrow" panose="020B0606020202030204" pitchFamily="34" charset="0"/>
              </a:rPr>
              <a:t>leis científicas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2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que regeriam a vida dos personagens</a:t>
            </a:r>
            <a:r>
              <a:rPr lang="pt-BR" altLang="pt-BR" sz="2200" b="1" dirty="0">
                <a:solidFill>
                  <a:srgbClr val="000000"/>
                </a:solidFill>
                <a:latin typeface="Arial Narrow" panose="020B0606020202030204" pitchFamily="34" charset="0"/>
              </a:rPr>
              <a:t>) </a:t>
            </a:r>
          </a:p>
          <a:p>
            <a:pPr>
              <a:lnSpc>
                <a:spcPct val="80000"/>
              </a:lnSpc>
              <a:buFontTx/>
              <a:buNone/>
            </a:pPr>
            <a:endParaRPr lang="pt-BR" altLang="pt-BR" sz="22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 marL="0" algn="just">
              <a:spcBef>
                <a:spcPts val="0"/>
              </a:spcBef>
              <a:buFontTx/>
              <a:buNone/>
            </a:pPr>
            <a:endParaRPr lang="pt-BR" altLang="pt-BR" sz="2200" b="1" dirty="0">
              <a:solidFill>
                <a:schemeClr val="folHlink"/>
              </a:solidFill>
              <a:highlight>
                <a:srgbClr val="008000"/>
              </a:highlight>
              <a:latin typeface="Arial Narrow" panose="020B0606020202030204" pitchFamily="34" charset="0"/>
            </a:endParaRPr>
          </a:p>
        </p:txBody>
      </p:sp>
      <p:graphicFrame>
        <p:nvGraphicFramePr>
          <p:cNvPr id="10276" name="Group 36">
            <a:extLst>
              <a:ext uri="{FF2B5EF4-FFF2-40B4-BE49-F238E27FC236}">
                <a16:creationId xmlns:a16="http://schemas.microsoft.com/office/drawing/2014/main" id="{0138B5FD-3A15-48E6-B8EB-5B3F3101580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7271724"/>
              </p:ext>
            </p:extLst>
          </p:nvPr>
        </p:nvGraphicFramePr>
        <p:xfrm>
          <a:off x="143508" y="3469335"/>
          <a:ext cx="8856983" cy="3366941"/>
        </p:xfrm>
        <a:graphic>
          <a:graphicData uri="http://schemas.openxmlformats.org/drawingml/2006/table">
            <a:tbl>
              <a:tblPr/>
              <a:tblGrid>
                <a:gridCol w="4430174">
                  <a:extLst>
                    <a:ext uri="{9D8B030D-6E8A-4147-A177-3AD203B41FA5}">
                      <a16:colId xmlns:a16="http://schemas.microsoft.com/office/drawing/2014/main" val="3423603574"/>
                    </a:ext>
                  </a:extLst>
                </a:gridCol>
                <a:gridCol w="4426809">
                  <a:extLst>
                    <a:ext uri="{9D8B030D-6E8A-4147-A177-3AD203B41FA5}">
                      <a16:colId xmlns:a16="http://schemas.microsoft.com/office/drawing/2014/main" val="2462912223"/>
                    </a:ext>
                  </a:extLst>
                </a:gridCol>
              </a:tblGrid>
              <a:tr h="63825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Narrow" panose="020B0606020202030204" pitchFamily="34" charset="0"/>
                        </a:rPr>
                        <a:t>LEIS SOCIOLÓGICAS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LEIS BIOLÓGICAS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altLang="pt-B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940539"/>
                  </a:ext>
                </a:extLst>
              </a:tr>
              <a:tr h="24967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457200" marR="0" lvl="0" indent="-45720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lphaLcParenR"/>
                        <a:tabLst/>
                      </a:pPr>
                      <a:r>
                        <a:rPr kumimoji="0" lang="pt-BR" altLang="pt-B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Arial Narrow" panose="020B0606020202030204" pitchFamily="34" charset="0"/>
                        </a:rPr>
                        <a:t>Determinismo do meio;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altLang="pt-B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altLang="pt-B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b) </a:t>
                      </a:r>
                      <a:r>
                        <a:rPr kumimoji="0" lang="pt-BR" altLang="pt-B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Determinismo do momento histórico;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533400" indent="-5334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914400" indent="-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295400" indent="-3810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714500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171700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6289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30861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5433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40005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lphaLcParenR"/>
                        <a:tabLst/>
                      </a:pPr>
                      <a:r>
                        <a:rPr kumimoji="0" lang="pt-BR" altLang="pt-B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Arial Narrow" panose="020B0606020202030204" pitchFamily="34" charset="0"/>
                        </a:rPr>
                        <a:t>Determinismo da herança, dos temperamentos e dos caracteres;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altLang="pt-B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 Narrow" panose="020B0606020202030204" pitchFamily="34" charset="0"/>
                        </a:rPr>
                        <a:t>b) Determinismo de raça;</a:t>
                      </a:r>
                      <a:br>
                        <a:rPr kumimoji="0" lang="pt-BR" altLang="pt-BR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 Narrow" panose="020B0606020202030204" pitchFamily="34" charset="0"/>
                        </a:rPr>
                      </a:br>
                      <a:endParaRPr kumimoji="0" lang="pt-BR" altLang="pt-BR" sz="2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115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060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nimBg="1"/>
    </p:bldLst>
  </p:timing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Design padrão">
  <a:themeElements>
    <a:clrScheme name="Design padrão 11">
      <a:dk1>
        <a:srgbClr val="3E3E5C"/>
      </a:dk1>
      <a:lt1>
        <a:srgbClr val="FFFFFF"/>
      </a:lt1>
      <a:dk2>
        <a:srgbClr val="666699"/>
      </a:dk2>
      <a:lt2>
        <a:srgbClr val="FFFFFF"/>
      </a:lt2>
      <a:accent1>
        <a:srgbClr val="60597B"/>
      </a:accent1>
      <a:accent2>
        <a:srgbClr val="6666FF"/>
      </a:accent2>
      <a:accent3>
        <a:srgbClr val="B8B8CA"/>
      </a:accent3>
      <a:accent4>
        <a:srgbClr val="DADADA"/>
      </a:accent4>
      <a:accent5>
        <a:srgbClr val="B6B5BF"/>
      </a:accent5>
      <a:accent6>
        <a:srgbClr val="5C5CE7"/>
      </a:accent6>
      <a:hlink>
        <a:srgbClr val="99CCFF"/>
      </a:hlink>
      <a:folHlink>
        <a:srgbClr val="FFFF99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rtina de seda">
  <a:themeElements>
    <a:clrScheme name="Cortina de seda 1">
      <a:dk1>
        <a:srgbClr val="602000"/>
      </a:dk1>
      <a:lt1>
        <a:srgbClr val="FFFFFF"/>
      </a:lt1>
      <a:dk2>
        <a:srgbClr val="800000"/>
      </a:dk2>
      <a:lt2>
        <a:srgbClr val="FFFFCC"/>
      </a:lt2>
      <a:accent1>
        <a:srgbClr val="FF3300"/>
      </a:accent1>
      <a:accent2>
        <a:srgbClr val="000000"/>
      </a:accent2>
      <a:accent3>
        <a:srgbClr val="C0AAAA"/>
      </a:accent3>
      <a:accent4>
        <a:srgbClr val="DADADA"/>
      </a:accent4>
      <a:accent5>
        <a:srgbClr val="FFADAA"/>
      </a:accent5>
      <a:accent6>
        <a:srgbClr val="000000"/>
      </a:accent6>
      <a:hlink>
        <a:srgbClr val="EBF25A"/>
      </a:hlink>
      <a:folHlink>
        <a:srgbClr val="F2AA68"/>
      </a:folHlink>
    </a:clrScheme>
    <a:fontScheme name="Cortina de sed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</a:defRPr>
        </a:defPPr>
      </a:lstStyle>
    </a:lnDef>
  </a:objectDefaults>
  <a:extraClrSchemeLst>
    <a:extraClrScheme>
      <a:clrScheme name="Cortina de seda 1">
        <a:dk1>
          <a:srgbClr val="602000"/>
        </a:dk1>
        <a:lt1>
          <a:srgbClr val="FFFFFF"/>
        </a:lt1>
        <a:dk2>
          <a:srgbClr val="800000"/>
        </a:dk2>
        <a:lt2>
          <a:srgbClr val="FFFFCC"/>
        </a:lt2>
        <a:accent1>
          <a:srgbClr val="FF3300"/>
        </a:accent1>
        <a:accent2>
          <a:srgbClr val="000000"/>
        </a:accent2>
        <a:accent3>
          <a:srgbClr val="C0AAAA"/>
        </a:accent3>
        <a:accent4>
          <a:srgbClr val="DADADA"/>
        </a:accent4>
        <a:accent5>
          <a:srgbClr val="FFADAA"/>
        </a:accent5>
        <a:accent6>
          <a:srgbClr val="000000"/>
        </a:accent6>
        <a:hlink>
          <a:srgbClr val="EBF25A"/>
        </a:hlink>
        <a:folHlink>
          <a:srgbClr val="F2AA6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tina de seda 2">
        <a:dk1>
          <a:srgbClr val="000066"/>
        </a:dk1>
        <a:lt1>
          <a:srgbClr val="FFFFFF"/>
        </a:lt1>
        <a:dk2>
          <a:srgbClr val="000099"/>
        </a:dk2>
        <a:lt2>
          <a:srgbClr val="D8F6F8"/>
        </a:lt2>
        <a:accent1>
          <a:srgbClr val="0099FF"/>
        </a:accent1>
        <a:accent2>
          <a:srgbClr val="00003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34"/>
        </a:accent6>
        <a:hlink>
          <a:srgbClr val="DDD925"/>
        </a:hlink>
        <a:folHlink>
          <a:srgbClr val="72C67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tina de seda 3">
        <a:dk1>
          <a:srgbClr val="4C3D57"/>
        </a:dk1>
        <a:lt1>
          <a:srgbClr val="FFFFFF"/>
        </a:lt1>
        <a:dk2>
          <a:srgbClr val="660066"/>
        </a:dk2>
        <a:lt2>
          <a:srgbClr val="FDFBE3"/>
        </a:lt2>
        <a:accent1>
          <a:srgbClr val="976C9E"/>
        </a:accent1>
        <a:accent2>
          <a:srgbClr val="1E1822"/>
        </a:accent2>
        <a:accent3>
          <a:srgbClr val="B8AAB8"/>
        </a:accent3>
        <a:accent4>
          <a:srgbClr val="DADADA"/>
        </a:accent4>
        <a:accent5>
          <a:srgbClr val="C9BACC"/>
        </a:accent5>
        <a:accent6>
          <a:srgbClr val="1A151E"/>
        </a:accent6>
        <a:hlink>
          <a:srgbClr val="D8C460"/>
        </a:hlink>
        <a:folHlink>
          <a:srgbClr val="C3C2B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tina de seda 4">
        <a:dk1>
          <a:srgbClr val="334D3F"/>
        </a:dk1>
        <a:lt1>
          <a:srgbClr val="FFFFFF"/>
        </a:lt1>
        <a:dk2>
          <a:srgbClr val="008000"/>
        </a:dk2>
        <a:lt2>
          <a:srgbClr val="D3F1DB"/>
        </a:lt2>
        <a:accent1>
          <a:srgbClr val="4A6D84"/>
        </a:accent1>
        <a:accent2>
          <a:srgbClr val="213329"/>
        </a:accent2>
        <a:accent3>
          <a:srgbClr val="AAC0AA"/>
        </a:accent3>
        <a:accent4>
          <a:srgbClr val="DADADA"/>
        </a:accent4>
        <a:accent5>
          <a:srgbClr val="B1BAC2"/>
        </a:accent5>
        <a:accent6>
          <a:srgbClr val="1D2D24"/>
        </a:accent6>
        <a:hlink>
          <a:srgbClr val="F0B100"/>
        </a:hlink>
        <a:folHlink>
          <a:srgbClr val="C3710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tina de seda 5">
        <a:dk1>
          <a:srgbClr val="566858"/>
        </a:dk1>
        <a:lt1>
          <a:srgbClr val="FFFFFF"/>
        </a:lt1>
        <a:dk2>
          <a:srgbClr val="6D8771"/>
        </a:dk2>
        <a:lt2>
          <a:srgbClr val="ECECB2"/>
        </a:lt2>
        <a:accent1>
          <a:srgbClr val="76A571"/>
        </a:accent1>
        <a:accent2>
          <a:srgbClr val="465648"/>
        </a:accent2>
        <a:accent3>
          <a:srgbClr val="BAC3BB"/>
        </a:accent3>
        <a:accent4>
          <a:srgbClr val="DADADA"/>
        </a:accent4>
        <a:accent5>
          <a:srgbClr val="BDCFBB"/>
        </a:accent5>
        <a:accent6>
          <a:srgbClr val="3F4D40"/>
        </a:accent6>
        <a:hlink>
          <a:srgbClr val="FFDC0B"/>
        </a:hlink>
        <a:folHlink>
          <a:srgbClr val="FC991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tina de seda 6">
        <a:dk1>
          <a:srgbClr val="0A6866"/>
        </a:dk1>
        <a:lt1>
          <a:srgbClr val="FFFFFF"/>
        </a:lt1>
        <a:dk2>
          <a:srgbClr val="0D8784"/>
        </a:dk2>
        <a:lt2>
          <a:srgbClr val="B8DEC6"/>
        </a:lt2>
        <a:accent1>
          <a:srgbClr val="3C7652"/>
        </a:accent1>
        <a:accent2>
          <a:srgbClr val="005250"/>
        </a:accent2>
        <a:accent3>
          <a:srgbClr val="AAC3C2"/>
        </a:accent3>
        <a:accent4>
          <a:srgbClr val="DADADA"/>
        </a:accent4>
        <a:accent5>
          <a:srgbClr val="AFBDB3"/>
        </a:accent5>
        <a:accent6>
          <a:srgbClr val="004948"/>
        </a:accent6>
        <a:hlink>
          <a:srgbClr val="00E0A5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tina de seda 7">
        <a:dk1>
          <a:srgbClr val="50688C"/>
        </a:dk1>
        <a:lt1>
          <a:srgbClr val="FFFFFF"/>
        </a:lt1>
        <a:dk2>
          <a:srgbClr val="6E87AC"/>
        </a:dk2>
        <a:lt2>
          <a:srgbClr val="FFFFFF"/>
        </a:lt2>
        <a:accent1>
          <a:srgbClr val="376EA5"/>
        </a:accent1>
        <a:accent2>
          <a:srgbClr val="445876"/>
        </a:accent2>
        <a:accent3>
          <a:srgbClr val="BAC3D2"/>
        </a:accent3>
        <a:accent4>
          <a:srgbClr val="DADADA"/>
        </a:accent4>
        <a:accent5>
          <a:srgbClr val="AEBACF"/>
        </a:accent5>
        <a:accent6>
          <a:srgbClr val="3D4F6A"/>
        </a:accent6>
        <a:hlink>
          <a:srgbClr val="66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tina de seda 8">
        <a:dk1>
          <a:srgbClr val="000000"/>
        </a:dk1>
        <a:lt1>
          <a:srgbClr val="DDDCC5"/>
        </a:lt1>
        <a:dk2>
          <a:srgbClr val="000000"/>
        </a:dk2>
        <a:lt2>
          <a:srgbClr val="C9C6A5"/>
        </a:lt2>
        <a:accent1>
          <a:srgbClr val="C0C0C0"/>
        </a:accent1>
        <a:accent2>
          <a:srgbClr val="B0AC90"/>
        </a:accent2>
        <a:accent3>
          <a:srgbClr val="EBEBDF"/>
        </a:accent3>
        <a:accent4>
          <a:srgbClr val="000000"/>
        </a:accent4>
        <a:accent5>
          <a:srgbClr val="DCDCDC"/>
        </a:accent5>
        <a:accent6>
          <a:srgbClr val="9F9B82"/>
        </a:accent6>
        <a:hlink>
          <a:srgbClr val="666699"/>
        </a:hlink>
        <a:folHlink>
          <a:srgbClr val="905C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tina de seda 9">
        <a:dk1>
          <a:srgbClr val="000000"/>
        </a:dk1>
        <a:lt1>
          <a:srgbClr val="FFFFFF"/>
        </a:lt1>
        <a:dk2>
          <a:srgbClr val="000099"/>
        </a:dk2>
        <a:lt2>
          <a:srgbClr val="DDDDDD"/>
        </a:lt2>
        <a:accent1>
          <a:srgbClr val="C6D4D4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DFE6E6"/>
        </a:accent5>
        <a:accent6>
          <a:srgbClr val="AEAEAE"/>
        </a:accent6>
        <a:hlink>
          <a:srgbClr val="6600FF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Fluxo">
  <a:themeElements>
    <a:clrScheme name="Flux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ux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x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7470</Words>
  <Application>Microsoft Office PowerPoint</Application>
  <PresentationFormat>Apresentação na tela (4:3)</PresentationFormat>
  <Paragraphs>870</Paragraphs>
  <Slides>72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72</vt:i4>
      </vt:variant>
    </vt:vector>
  </HeadingPairs>
  <TitlesOfParts>
    <vt:vector size="90" baseType="lpstr">
      <vt:lpstr>Microsoft JhengHei UI Light</vt:lpstr>
      <vt:lpstr>Microsoft YaHei UI</vt:lpstr>
      <vt:lpstr>Arial</vt:lpstr>
      <vt:lpstr>Arial Narrow</vt:lpstr>
      <vt:lpstr>Calibri</vt:lpstr>
      <vt:lpstr>Constantia</vt:lpstr>
      <vt:lpstr>Courier New</vt:lpstr>
      <vt:lpstr>Microsoft Tai Le</vt:lpstr>
      <vt:lpstr>Monotype Corsiva</vt:lpstr>
      <vt:lpstr>Open Sans</vt:lpstr>
      <vt:lpstr>Tahoma</vt:lpstr>
      <vt:lpstr>Wingdings</vt:lpstr>
      <vt:lpstr>Wingdings 2</vt:lpstr>
      <vt:lpstr>Design padrão</vt:lpstr>
      <vt:lpstr>3_Design padrão</vt:lpstr>
      <vt:lpstr>Tema do Office</vt:lpstr>
      <vt:lpstr>Cortina de seda</vt:lpstr>
      <vt:lpstr>1_Fluxo</vt:lpstr>
      <vt:lpstr>NATURALISMO  NO BRASIL</vt:lpstr>
      <vt:lpstr> SURGIMENTO DO NATURALISMO  </vt:lpstr>
      <vt:lpstr>Apresentação do PowerPoint</vt:lpstr>
      <vt:lpstr>Apresentação do PowerPoint</vt:lpstr>
      <vt:lpstr> SURGIMENTO DO NATURALISMO  </vt:lpstr>
      <vt:lpstr> CARACTERÍSTICAS DO NATURALISMO  </vt:lpstr>
      <vt:lpstr>Apresentação do PowerPoint</vt:lpstr>
      <vt:lpstr> CARACTERÍSTICAS DO NATURALISMO  </vt:lpstr>
      <vt:lpstr> CARACTERÍSTICAS DO NATURALISMO  </vt:lpstr>
      <vt:lpstr> CARACTERÍSTICAS DO NATURALISMO  </vt:lpstr>
      <vt:lpstr> CARACTERÍSTICAS DO NATURALISMO  </vt:lpstr>
      <vt:lpstr> CARACTERÍSTICAS DO NATURALISMO  </vt:lpstr>
      <vt:lpstr> CARACTERÍSTICAS DA LITERATURA NATURALISTA </vt:lpstr>
      <vt:lpstr>  CARACTERÍSTICAS DO NATURALISMO   </vt:lpstr>
      <vt:lpstr> CARACTERÍSTICAS DO NATURALISMO  </vt:lpstr>
      <vt:lpstr> PRINCIPAIS AUTORES </vt:lpstr>
      <vt:lpstr>Apresentação do PowerPoint</vt:lpstr>
      <vt:lpstr> TRECHOS DO ROMANCE “O CORTIÇO” </vt:lpstr>
      <vt:lpstr>Apresentação do PowerPoint</vt:lpstr>
      <vt:lpstr>DESCRIÇÃO DA PINTURA - PARNASO</vt:lpstr>
      <vt:lpstr>Apresentação do PowerPoint</vt:lpstr>
      <vt:lpstr>DESCRIÇÃO DA PINTURA - PARNASO</vt:lpstr>
      <vt:lpstr>Apresentação do PowerPoint</vt:lpstr>
      <vt:lpstr>ORIGENS</vt:lpstr>
      <vt:lpstr>Contextualizando na Europa</vt:lpstr>
      <vt:lpstr>Apresentação do PowerPoint</vt:lpstr>
      <vt:lpstr>PARNASIANISMO NO BRASIL</vt:lpstr>
      <vt:lpstr>EM LINHAS GERAIS,  PARNASIANISMO NO BRASIL  </vt:lpstr>
      <vt:lpstr>Com o tempo... No Brasil...</vt:lpstr>
      <vt:lpstr>Estética Literária Parnasiana – No Brasil</vt:lpstr>
      <vt:lpstr>CARACTERÍSTICAS GERAIS</vt:lpstr>
      <vt:lpstr> ASPECTOS IMPORTANTES DESSA ESTÉTICA </vt:lpstr>
      <vt:lpstr> ASPECTOS IMPORTANTES DESSA ESTÉTICA  </vt:lpstr>
      <vt:lpstr>PROFISSÃO DE FÉ</vt:lpstr>
      <vt:lpstr>Apresentação do PowerPoint</vt:lpstr>
      <vt:lpstr>Apresentação do PowerPoint</vt:lpstr>
      <vt:lpstr>OPOSIÇÃO À ESTÉTICA ROMÂNTICA </vt:lpstr>
      <vt:lpstr>Impassibilidade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PROFISSÃO DE FÉ</vt:lpstr>
      <vt:lpstr>PROFISSÃO DE FÉ</vt:lpstr>
      <vt:lpstr>PROFISSÃO DE FÉ</vt:lpstr>
      <vt:lpstr>PROFISSÃO DE FÉ</vt:lpstr>
      <vt:lpstr>Apresentação do PowerPoint</vt:lpstr>
      <vt:lpstr>Apresentação do PowerPoint</vt:lpstr>
      <vt:lpstr>BREVE RETROSPECTIVA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REALISMO  E  NATURALISMO</dc:title>
  <dc:creator>Sílvia Lima</dc:creator>
  <cp:lastModifiedBy>Sílvia Cláudia Marques Lima</cp:lastModifiedBy>
  <cp:revision>215</cp:revision>
  <dcterms:created xsi:type="dcterms:W3CDTF">2019-09-30T01:59:12Z</dcterms:created>
  <dcterms:modified xsi:type="dcterms:W3CDTF">2024-05-24T00:21:07Z</dcterms:modified>
</cp:coreProperties>
</file>